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40" r:id="rId5"/>
    <p:sldMasterId id="2147484264" r:id="rId6"/>
    <p:sldMasterId id="2147484282" r:id="rId7"/>
  </p:sldMasterIdLst>
  <p:notesMasterIdLst>
    <p:notesMasterId r:id="rId59"/>
  </p:notesMasterIdLst>
  <p:sldIdLst>
    <p:sldId id="2076138469" r:id="rId8"/>
    <p:sldId id="2123258823" r:id="rId9"/>
    <p:sldId id="2123258825" r:id="rId10"/>
    <p:sldId id="2076137813" r:id="rId11"/>
    <p:sldId id="2076137777" r:id="rId12"/>
    <p:sldId id="2123258826" r:id="rId13"/>
    <p:sldId id="275" r:id="rId14"/>
    <p:sldId id="2076137820" r:id="rId15"/>
    <p:sldId id="2076137821" r:id="rId16"/>
    <p:sldId id="2076137822" r:id="rId17"/>
    <p:sldId id="2076137779" r:id="rId18"/>
    <p:sldId id="2076137780" r:id="rId19"/>
    <p:sldId id="265" r:id="rId20"/>
    <p:sldId id="2076137808" r:id="rId21"/>
    <p:sldId id="2076137781" r:id="rId22"/>
    <p:sldId id="2076138409" r:id="rId23"/>
    <p:sldId id="267" r:id="rId24"/>
    <p:sldId id="2076137784" r:id="rId25"/>
    <p:sldId id="2076137783" r:id="rId26"/>
    <p:sldId id="2076137787" r:id="rId27"/>
    <p:sldId id="2076137788" r:id="rId28"/>
    <p:sldId id="2123258834" r:id="rId29"/>
    <p:sldId id="2076137811" r:id="rId30"/>
    <p:sldId id="2076137785" r:id="rId31"/>
    <p:sldId id="2076137789" r:id="rId32"/>
    <p:sldId id="2123258828" r:id="rId33"/>
    <p:sldId id="2076137790" r:id="rId34"/>
    <p:sldId id="2076137791" r:id="rId35"/>
    <p:sldId id="2076137805" r:id="rId36"/>
    <p:sldId id="2076137806" r:id="rId37"/>
    <p:sldId id="2076137807" r:id="rId38"/>
    <p:sldId id="2076137803" r:id="rId39"/>
    <p:sldId id="2076137804" r:id="rId40"/>
    <p:sldId id="2076137801" r:id="rId41"/>
    <p:sldId id="2076137794" r:id="rId42"/>
    <p:sldId id="2076137802" r:id="rId43"/>
    <p:sldId id="2076137819" r:id="rId44"/>
    <p:sldId id="2076138410" r:id="rId45"/>
    <p:sldId id="2076137795" r:id="rId46"/>
    <p:sldId id="2076137797" r:id="rId47"/>
    <p:sldId id="2076137799" r:id="rId48"/>
    <p:sldId id="2076137798" r:id="rId49"/>
    <p:sldId id="2123258822" r:id="rId50"/>
    <p:sldId id="2076138411" r:id="rId51"/>
    <p:sldId id="2076137810" r:id="rId52"/>
    <p:sldId id="2076137814" r:id="rId53"/>
    <p:sldId id="2076137809" r:id="rId54"/>
    <p:sldId id="2123258832" r:id="rId55"/>
    <p:sldId id="2123258833" r:id="rId56"/>
    <p:sldId id="2123258821" r:id="rId57"/>
    <p:sldId id="2123258827"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A88D7D94-A379-4A2D-BC9A-A652CDFE16D9}">
          <p14:sldIdLst/>
        </p14:section>
        <p14:section name="Intro" id="{352FA0FD-2292-4E95-A687-A889F10780C6}">
          <p14:sldIdLst>
            <p14:sldId id="2076138469"/>
            <p14:sldId id="2123258823"/>
            <p14:sldId id="2123258825"/>
            <p14:sldId id="2076137813"/>
            <p14:sldId id="2076137777"/>
          </p14:sldIdLst>
        </p14:section>
        <p14:section name="Tips and Tricks" id="{A86AA5B1-4BC3-4414-AD96-A809A9051AEA}">
          <p14:sldIdLst>
            <p14:sldId id="2123258826"/>
            <p14:sldId id="275"/>
            <p14:sldId id="2076137820"/>
            <p14:sldId id="2076137821"/>
            <p14:sldId id="2076137822"/>
            <p14:sldId id="2076137779"/>
            <p14:sldId id="2076137780"/>
            <p14:sldId id="265"/>
            <p14:sldId id="2076137808"/>
            <p14:sldId id="2076137781"/>
          </p14:sldIdLst>
        </p14:section>
        <p14:section name="How to Contrib Options 1-2" id="{6205B186-6345-4226-AE42-ACF8B14AE6A2}">
          <p14:sldIdLst>
            <p14:sldId id="2076138409"/>
            <p14:sldId id="267"/>
            <p14:sldId id="2076137784"/>
            <p14:sldId id="2076137783"/>
            <p14:sldId id="2076137787"/>
            <p14:sldId id="2076137788"/>
            <p14:sldId id="2123258834"/>
            <p14:sldId id="2076137811"/>
          </p14:sldIdLst>
        </p14:section>
        <p14:section name="How To Contrib Via PR" id="{19AD28C8-6A65-46A9-BF1A-B96561326BF5}">
          <p14:sldIdLst>
            <p14:sldId id="2076137785"/>
            <p14:sldId id="2076137789"/>
            <p14:sldId id="2123258828"/>
            <p14:sldId id="2076137790"/>
            <p14:sldId id="2076137791"/>
            <p14:sldId id="2076137805"/>
            <p14:sldId id="2076137806"/>
            <p14:sldId id="2076137807"/>
            <p14:sldId id="2076137803"/>
            <p14:sldId id="2076137804"/>
            <p14:sldId id="2076137801"/>
            <p14:sldId id="2076137794"/>
            <p14:sldId id="2076137802"/>
            <p14:sldId id="2076137819"/>
          </p14:sldIdLst>
        </p14:section>
        <p14:section name="GitHub and Microsoft Docs" id="{D5742542-7C0A-470E-8044-650BA0D46CF9}">
          <p14:sldIdLst>
            <p14:sldId id="2076138410"/>
            <p14:sldId id="2076137795"/>
            <p14:sldId id="2076137797"/>
            <p14:sldId id="2076137799"/>
            <p14:sldId id="2076137798"/>
            <p14:sldId id="2123258822"/>
          </p14:sldIdLst>
        </p14:section>
        <p14:section name="News" id="{BC528500-37FA-482A-967A-A1E659F6580F}">
          <p14:sldIdLst>
            <p14:sldId id="2076138411"/>
            <p14:sldId id="2076137810"/>
            <p14:sldId id="2076137814"/>
            <p14:sldId id="2076137809"/>
            <p14:sldId id="2123258832"/>
            <p14:sldId id="2123258833"/>
          </p14:sldIdLst>
        </p14:section>
        <p14:section name="Q&amp;A" id="{C8C6B572-6E69-43E6-93E2-022071AE70A4}">
          <p14:sldIdLst>
            <p14:sldId id="2123258821"/>
            <p14:sldId id="212325882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84CB17-3C6E-4D4C-B6AC-F8315361114C}" v="34" dt="2021-10-14T00:14:55.523"/>
    <p1510:client id="{E498D549-C397-4874-8818-38F88F11D543}" v="3" dt="2021-10-13T19:20:33.8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E498D549-C397-4874-8818-38F88F11D543}"/>
    <pc:docChg chg="undo custSel modSld">
      <pc:chgData name="William Assaf" userId="6321aac1-eebf-4722-9b5c-a5ee2b217578" providerId="ADAL" clId="{E498D549-C397-4874-8818-38F88F11D543}" dt="2021-10-13T19:20:33.879" v="81"/>
      <pc:docMkLst>
        <pc:docMk/>
      </pc:docMkLst>
      <pc:sldChg chg="modNotesTx">
        <pc:chgData name="William Assaf" userId="6321aac1-eebf-4722-9b5c-a5ee2b217578" providerId="ADAL" clId="{E498D549-C397-4874-8818-38F88F11D543}" dt="2021-10-13T19:20:18.739" v="73" actId="313"/>
        <pc:sldMkLst>
          <pc:docMk/>
          <pc:sldMk cId="3445606013" sldId="2076137781"/>
        </pc:sldMkLst>
      </pc:sldChg>
      <pc:sldChg chg="modSp mod">
        <pc:chgData name="William Assaf" userId="6321aac1-eebf-4722-9b5c-a5ee2b217578" providerId="ADAL" clId="{E498D549-C397-4874-8818-38F88F11D543}" dt="2021-10-13T19:20:22.407" v="77" actId="313"/>
        <pc:sldMkLst>
          <pc:docMk/>
          <pc:sldMk cId="3851899206" sldId="2076137783"/>
        </pc:sldMkLst>
        <pc:spChg chg="mod">
          <ac:chgData name="William Assaf" userId="6321aac1-eebf-4722-9b5c-a5ee2b217578" providerId="ADAL" clId="{E498D549-C397-4874-8818-38F88F11D543}" dt="2021-10-13T19:20:22.407" v="77" actId="313"/>
          <ac:spMkLst>
            <pc:docMk/>
            <pc:sldMk cId="3851899206" sldId="2076137783"/>
            <ac:spMk id="2" creationId="{718F8ADF-9F01-4631-8916-D8D1D7B415DA}"/>
          </ac:spMkLst>
        </pc:spChg>
      </pc:sldChg>
      <pc:sldChg chg="modNotesTx">
        <pc:chgData name="William Assaf" userId="6321aac1-eebf-4722-9b5c-a5ee2b217578" providerId="ADAL" clId="{E498D549-C397-4874-8818-38F88F11D543}" dt="2021-10-13T19:20:21.130" v="76" actId="313"/>
        <pc:sldMkLst>
          <pc:docMk/>
          <pc:sldMk cId="3700590021" sldId="2076137784"/>
        </pc:sldMkLst>
      </pc:sldChg>
      <pc:sldChg chg="modSp">
        <pc:chgData name="William Assaf" userId="6321aac1-eebf-4722-9b5c-a5ee2b217578" providerId="ADAL" clId="{E498D549-C397-4874-8818-38F88F11D543}" dt="2021-10-13T19:20:33.879" v="81"/>
        <pc:sldMkLst>
          <pc:docMk/>
          <pc:sldMk cId="3352904779" sldId="2076137785"/>
        </pc:sldMkLst>
        <pc:spChg chg="mod">
          <ac:chgData name="William Assaf" userId="6321aac1-eebf-4722-9b5c-a5ee2b217578" providerId="ADAL" clId="{E498D549-C397-4874-8818-38F88F11D543}" dt="2021-10-13T19:20:33.879" v="81"/>
          <ac:spMkLst>
            <pc:docMk/>
            <pc:sldMk cId="3352904779" sldId="2076137785"/>
            <ac:spMk id="2" creationId="{718F8ADF-9F01-4631-8916-D8D1D7B415DA}"/>
          </ac:spMkLst>
        </pc:spChg>
      </pc:sldChg>
      <pc:sldChg chg="modSp mod">
        <pc:chgData name="William Assaf" userId="6321aac1-eebf-4722-9b5c-a5ee2b217578" providerId="ADAL" clId="{E498D549-C397-4874-8818-38F88F11D543}" dt="2021-10-13T19:20:28.639" v="78" actId="313"/>
        <pc:sldMkLst>
          <pc:docMk/>
          <pc:sldMk cId="2757186511" sldId="2076137787"/>
        </pc:sldMkLst>
        <pc:spChg chg="mod">
          <ac:chgData name="William Assaf" userId="6321aac1-eebf-4722-9b5c-a5ee2b217578" providerId="ADAL" clId="{E498D549-C397-4874-8818-38F88F11D543}" dt="2021-10-13T19:20:28.639" v="78" actId="313"/>
          <ac:spMkLst>
            <pc:docMk/>
            <pc:sldMk cId="2757186511" sldId="2076137787"/>
            <ac:spMk id="2" creationId="{62ACB7A9-99FF-4BB1-96D8-BA439E68890D}"/>
          </ac:spMkLst>
        </pc:spChg>
      </pc:sldChg>
      <pc:sldChg chg="modSp mod modNotesTx">
        <pc:chgData name="William Assaf" userId="6321aac1-eebf-4722-9b5c-a5ee2b217578" providerId="ADAL" clId="{E498D549-C397-4874-8818-38F88F11D543}" dt="2021-10-13T19:20:30.858" v="80" actId="313"/>
        <pc:sldMkLst>
          <pc:docMk/>
          <pc:sldMk cId="3930873415" sldId="2076137788"/>
        </pc:sldMkLst>
        <pc:spChg chg="mod">
          <ac:chgData name="William Assaf" userId="6321aac1-eebf-4722-9b5c-a5ee2b217578" providerId="ADAL" clId="{E498D549-C397-4874-8818-38F88F11D543}" dt="2021-10-13T19:20:29.797" v="79" actId="313"/>
          <ac:spMkLst>
            <pc:docMk/>
            <pc:sldMk cId="3930873415" sldId="2076137788"/>
            <ac:spMk id="2" creationId="{C46FC300-A9C6-4F75-9041-ED423E350798}"/>
          </ac:spMkLst>
        </pc:spChg>
      </pc:sldChg>
      <pc:sldChg chg="modSp modNotes">
        <pc:chgData name="William Assaf" userId="6321aac1-eebf-4722-9b5c-a5ee2b217578" providerId="ADAL" clId="{E498D549-C397-4874-8818-38F88F11D543}" dt="2021-10-13T19:20:33.879" v="81"/>
        <pc:sldMkLst>
          <pc:docMk/>
          <pc:sldMk cId="3419342881" sldId="2076137789"/>
        </pc:sldMkLst>
        <pc:spChg chg="mod">
          <ac:chgData name="William Assaf" userId="6321aac1-eebf-4722-9b5c-a5ee2b217578" providerId="ADAL" clId="{E498D549-C397-4874-8818-38F88F11D543}" dt="2021-10-13T19:20:33.879" v="81"/>
          <ac:spMkLst>
            <pc:docMk/>
            <pc:sldMk cId="3419342881" sldId="2076137789"/>
            <ac:spMk id="2" creationId="{11D58A32-72D4-41BD-9E4B-72985BF068CF}"/>
          </ac:spMkLst>
        </pc:spChg>
      </pc:sldChg>
      <pc:sldChg chg="modSp modNotes">
        <pc:chgData name="William Assaf" userId="6321aac1-eebf-4722-9b5c-a5ee2b217578" providerId="ADAL" clId="{E498D549-C397-4874-8818-38F88F11D543}" dt="2021-10-13T19:20:33.879" v="81"/>
        <pc:sldMkLst>
          <pc:docMk/>
          <pc:sldMk cId="3256734271" sldId="2076137790"/>
        </pc:sldMkLst>
        <pc:spChg chg="mod">
          <ac:chgData name="William Assaf" userId="6321aac1-eebf-4722-9b5c-a5ee2b217578" providerId="ADAL" clId="{E498D549-C397-4874-8818-38F88F11D543}" dt="2021-10-13T19:20:33.879" v="81"/>
          <ac:spMkLst>
            <pc:docMk/>
            <pc:sldMk cId="3256734271" sldId="2076137790"/>
            <ac:spMk id="2" creationId="{0EE71EC8-DE2F-47FB-BB1F-FC89A5395A96}"/>
          </ac:spMkLst>
        </pc:spChg>
      </pc:sldChg>
      <pc:sldChg chg="modSp modNotes">
        <pc:chgData name="William Assaf" userId="6321aac1-eebf-4722-9b5c-a5ee2b217578" providerId="ADAL" clId="{E498D549-C397-4874-8818-38F88F11D543}" dt="2021-10-13T19:20:33.879" v="81"/>
        <pc:sldMkLst>
          <pc:docMk/>
          <pc:sldMk cId="2590291113" sldId="2076137791"/>
        </pc:sldMkLst>
        <pc:spChg chg="mod">
          <ac:chgData name="William Assaf" userId="6321aac1-eebf-4722-9b5c-a5ee2b217578" providerId="ADAL" clId="{E498D549-C397-4874-8818-38F88F11D543}" dt="2021-10-13T19:20:33.879" v="81"/>
          <ac:spMkLst>
            <pc:docMk/>
            <pc:sldMk cId="2590291113" sldId="2076137791"/>
            <ac:spMk id="2" creationId="{196B3B1B-886E-43F5-853D-4B39F812A3A0}"/>
          </ac:spMkLst>
        </pc:spChg>
      </pc:sldChg>
      <pc:sldChg chg="modNotes">
        <pc:chgData name="William Assaf" userId="6321aac1-eebf-4722-9b5c-a5ee2b217578" providerId="ADAL" clId="{E498D549-C397-4874-8818-38F88F11D543}" dt="2021-10-13T19:20:33.879" v="81"/>
        <pc:sldMkLst>
          <pc:docMk/>
          <pc:sldMk cId="543611838" sldId="2076137794"/>
        </pc:sldMkLst>
      </pc:sldChg>
      <pc:sldChg chg="modNotes">
        <pc:chgData name="William Assaf" userId="6321aac1-eebf-4722-9b5c-a5ee2b217578" providerId="ADAL" clId="{E498D549-C397-4874-8818-38F88F11D543}" dt="2021-10-13T19:20:33.879" v="81"/>
        <pc:sldMkLst>
          <pc:docMk/>
          <pc:sldMk cId="877923447" sldId="2076137797"/>
        </pc:sldMkLst>
      </pc:sldChg>
      <pc:sldChg chg="modNotes">
        <pc:chgData name="William Assaf" userId="6321aac1-eebf-4722-9b5c-a5ee2b217578" providerId="ADAL" clId="{E498D549-C397-4874-8818-38F88F11D543}" dt="2021-10-13T19:20:33.879" v="81"/>
        <pc:sldMkLst>
          <pc:docMk/>
          <pc:sldMk cId="210717552" sldId="2076137799"/>
        </pc:sldMkLst>
      </pc:sldChg>
      <pc:sldChg chg="modSp">
        <pc:chgData name="William Assaf" userId="6321aac1-eebf-4722-9b5c-a5ee2b217578" providerId="ADAL" clId="{E498D549-C397-4874-8818-38F88F11D543}" dt="2021-10-13T19:20:33.879" v="81"/>
        <pc:sldMkLst>
          <pc:docMk/>
          <pc:sldMk cId="1183445623" sldId="2076137801"/>
        </pc:sldMkLst>
        <pc:spChg chg="mod">
          <ac:chgData name="William Assaf" userId="6321aac1-eebf-4722-9b5c-a5ee2b217578" providerId="ADAL" clId="{E498D549-C397-4874-8818-38F88F11D543}" dt="2021-10-13T19:20:33.879" v="81"/>
          <ac:spMkLst>
            <pc:docMk/>
            <pc:sldMk cId="1183445623" sldId="2076137801"/>
            <ac:spMk id="12" creationId="{E9534C34-BE0E-4E57-8749-D42C421BE072}"/>
          </ac:spMkLst>
        </pc:spChg>
      </pc:sldChg>
      <pc:sldChg chg="modNotes">
        <pc:chgData name="William Assaf" userId="6321aac1-eebf-4722-9b5c-a5ee2b217578" providerId="ADAL" clId="{E498D549-C397-4874-8818-38F88F11D543}" dt="2021-10-13T19:20:33.879" v="81"/>
        <pc:sldMkLst>
          <pc:docMk/>
          <pc:sldMk cId="3242236306" sldId="2076137803"/>
        </pc:sldMkLst>
      </pc:sldChg>
      <pc:sldChg chg="modNotes">
        <pc:chgData name="William Assaf" userId="6321aac1-eebf-4722-9b5c-a5ee2b217578" providerId="ADAL" clId="{E498D549-C397-4874-8818-38F88F11D543}" dt="2021-10-13T19:20:33.879" v="81"/>
        <pc:sldMkLst>
          <pc:docMk/>
          <pc:sldMk cId="3763972946" sldId="2076137806"/>
        </pc:sldMkLst>
      </pc:sldChg>
      <pc:sldChg chg="modNotesTx">
        <pc:chgData name="William Assaf" userId="6321aac1-eebf-4722-9b5c-a5ee2b217578" providerId="ADAL" clId="{E498D549-C397-4874-8818-38F88F11D543}" dt="2021-10-13T19:20:20.272" v="75" actId="313"/>
        <pc:sldMkLst>
          <pc:docMk/>
          <pc:sldMk cId="1835545095" sldId="2076138409"/>
        </pc:sldMkLst>
      </pc:sldChg>
      <pc:sldChg chg="modNotes">
        <pc:chgData name="William Assaf" userId="6321aac1-eebf-4722-9b5c-a5ee2b217578" providerId="ADAL" clId="{E498D549-C397-4874-8818-38F88F11D543}" dt="2021-10-13T19:20:33.879" v="81"/>
        <pc:sldMkLst>
          <pc:docMk/>
          <pc:sldMk cId="455033116" sldId="2076138410"/>
        </pc:sldMkLst>
      </pc:sldChg>
      <pc:sldChg chg="modSp mod modNotesTx">
        <pc:chgData name="William Assaf" userId="6321aac1-eebf-4722-9b5c-a5ee2b217578" providerId="ADAL" clId="{E498D549-C397-4874-8818-38F88F11D543}" dt="2021-10-13T19:20:00.323" v="69" actId="20577"/>
        <pc:sldMkLst>
          <pc:docMk/>
          <pc:sldMk cId="4256727456" sldId="2076138469"/>
        </pc:sldMkLst>
        <pc:spChg chg="mod">
          <ac:chgData name="William Assaf" userId="6321aac1-eebf-4722-9b5c-a5ee2b217578" providerId="ADAL" clId="{E498D549-C397-4874-8818-38F88F11D543}" dt="2021-10-13T19:20:00.323" v="69" actId="20577"/>
          <ac:spMkLst>
            <pc:docMk/>
            <pc:sldMk cId="4256727456" sldId="2076138469"/>
            <ac:spMk id="4" creationId="{00000000-0000-0000-0000-000000000000}"/>
          </ac:spMkLst>
        </pc:spChg>
      </pc:sldChg>
      <pc:sldChg chg="modNotes">
        <pc:chgData name="William Assaf" userId="6321aac1-eebf-4722-9b5c-a5ee2b217578" providerId="ADAL" clId="{E498D549-C397-4874-8818-38F88F11D543}" dt="2021-10-13T19:20:33.879" v="81"/>
        <pc:sldMkLst>
          <pc:docMk/>
          <pc:sldMk cId="3375359074" sldId="2123258822"/>
        </pc:sldMkLst>
      </pc:sldChg>
      <pc:sldChg chg="modSp mod modNotesTx">
        <pc:chgData name="William Assaf" userId="6321aac1-eebf-4722-9b5c-a5ee2b217578" providerId="ADAL" clId="{E498D549-C397-4874-8818-38F88F11D543}" dt="2021-10-13T19:20:33.879" v="81"/>
        <pc:sldMkLst>
          <pc:docMk/>
          <pc:sldMk cId="187676348" sldId="2123258823"/>
        </pc:sldMkLst>
        <pc:spChg chg="mod">
          <ac:chgData name="William Assaf" userId="6321aac1-eebf-4722-9b5c-a5ee2b217578" providerId="ADAL" clId="{E498D549-C397-4874-8818-38F88F11D543}" dt="2021-10-13T19:20:33.879" v="81"/>
          <ac:spMkLst>
            <pc:docMk/>
            <pc:sldMk cId="187676348" sldId="2123258823"/>
            <ac:spMk id="3" creationId="{5D7880FC-163A-6D46-B79B-C3E6C519777F}"/>
          </ac:spMkLst>
        </pc:spChg>
      </pc:sldChg>
      <pc:sldChg chg="modSp modNotes">
        <pc:chgData name="William Assaf" userId="6321aac1-eebf-4722-9b5c-a5ee2b217578" providerId="ADAL" clId="{E498D549-C397-4874-8818-38F88F11D543}" dt="2021-10-13T19:20:33.879" v="81"/>
        <pc:sldMkLst>
          <pc:docMk/>
          <pc:sldMk cId="3762851021" sldId="2123258828"/>
        </pc:sldMkLst>
        <pc:spChg chg="mod">
          <ac:chgData name="William Assaf" userId="6321aac1-eebf-4722-9b5c-a5ee2b217578" providerId="ADAL" clId="{E498D549-C397-4874-8818-38F88F11D543}" dt="2021-10-13T19:20:33.879" v="81"/>
          <ac:spMkLst>
            <pc:docMk/>
            <pc:sldMk cId="3762851021" sldId="2123258828"/>
            <ac:spMk id="2" creationId="{11D58A32-72D4-41BD-9E4B-72985BF068CF}"/>
          </ac:spMkLst>
        </pc:spChg>
      </pc:sldChg>
      <pc:sldChg chg="modSp modNotes">
        <pc:chgData name="William Assaf" userId="6321aac1-eebf-4722-9b5c-a5ee2b217578" providerId="ADAL" clId="{E498D549-C397-4874-8818-38F88F11D543}" dt="2021-10-13T19:20:33.879" v="81"/>
        <pc:sldMkLst>
          <pc:docMk/>
          <pc:sldMk cId="566653672" sldId="2123258834"/>
        </pc:sldMkLst>
        <pc:spChg chg="mod">
          <ac:chgData name="William Assaf" userId="6321aac1-eebf-4722-9b5c-a5ee2b217578" providerId="ADAL" clId="{E498D549-C397-4874-8818-38F88F11D543}" dt="2021-10-13T19:20:33.879" v="81"/>
          <ac:spMkLst>
            <pc:docMk/>
            <pc:sldMk cId="566653672" sldId="2123258834"/>
            <ac:spMk id="2" creationId="{F8BF8EC7-8E8E-4499-B1D7-10286695103D}"/>
          </ac:spMkLst>
        </pc:spChg>
      </pc:sldChg>
    </pc:docChg>
  </pc:docChgLst>
  <pc:docChgLst>
    <pc:chgData name="Van To (SQL)" userId="a317beac-50cf-4332-9803-43e833e4fd25" providerId="ADAL" clId="{C084CB17-3C6E-4D4C-B6AC-F8315361114C}"/>
    <pc:docChg chg="undo custSel modSld">
      <pc:chgData name="Van To (SQL)" userId="a317beac-50cf-4332-9803-43e833e4fd25" providerId="ADAL" clId="{C084CB17-3C6E-4D4C-B6AC-F8315361114C}" dt="2021-10-14T00:14:55.523" v="33" actId="20577"/>
      <pc:docMkLst>
        <pc:docMk/>
      </pc:docMkLst>
      <pc:sldChg chg="modNotesTx">
        <pc:chgData name="Van To (SQL)" userId="a317beac-50cf-4332-9803-43e833e4fd25" providerId="ADAL" clId="{C084CB17-3C6E-4D4C-B6AC-F8315361114C}" dt="2021-10-14T00:12:56.852" v="8" actId="20577"/>
        <pc:sldMkLst>
          <pc:docMk/>
          <pc:sldMk cId="2757186511" sldId="2076137787"/>
        </pc:sldMkLst>
      </pc:sldChg>
      <pc:sldChg chg="modNotesTx">
        <pc:chgData name="Van To (SQL)" userId="a317beac-50cf-4332-9803-43e833e4fd25" providerId="ADAL" clId="{C084CB17-3C6E-4D4C-B6AC-F8315361114C}" dt="2021-10-14T00:14:55.523" v="33" actId="20577"/>
        <pc:sldMkLst>
          <pc:docMk/>
          <pc:sldMk cId="566653672" sldId="212325883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3600" u="sng"/>
            <a:t>docs.microsoft.com/contribute/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a:latin typeface="+mn-lt"/>
            </a:rPr>
            <a:t>Help edit docs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a:latin typeface="+mn-lt"/>
            </a:rPr>
            <a:t>We average ~16M pageviews/month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a:latin typeface="+mn-lt"/>
            </a:rPr>
            <a:t>Let’s walk through it…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a:latin typeface="+mn-lt"/>
            </a:rPr>
            <a:t>Contribute to Docs 100% in browser </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t>
        <a:bodyPr/>
        <a:lstStyle/>
        <a:p>
          <a:endParaRPr lang="en-US"/>
        </a:p>
      </dgm:t>
    </dgm:pt>
    <dgm:pt modelId="{9EB271D6-B584-419F-AF37-4747C459C4F1}" type="sibTrans" cxnId="{9AE001E0-664B-46DB-996C-308D2CA6E811}">
      <dgm:prSet/>
      <dgm:spPr/>
      <dgm:t>
        <a:bodyPr/>
        <a:lstStyle/>
        <a:p>
          <a:endParaRPr lang="en-US"/>
        </a:p>
      </dgm:t>
    </dgm:pt>
    <dgm:pt modelId="{320E904E-F540-47AD-A259-2915B9A1F673}">
      <dgm:prSet custT="1"/>
      <dgm:spPr/>
      <dgm:t>
        <a:bodyPr/>
        <a:lstStyle/>
        <a:p>
          <a:pPr rtl="0"/>
          <a:r>
            <a:rPr lang="en-US" sz="2800" i="1">
              <a:latin typeface="+mn-lt"/>
            </a:rPr>
            <a:t>Docs as Code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99EE6934-8D00-4EEB-B1C2-3B888664838D}" type="parTrans" cxnId="{F606AF3F-A837-4656-BCBB-CC9B480CA57C}">
      <dgm:prSet/>
      <dgm:spPr/>
      <dgm:t>
        <a:bodyPr/>
        <a:lstStyle/>
        <a:p>
          <a:endParaRPr lang="en-US"/>
        </a:p>
      </dgm:t>
    </dgm:pt>
    <dgm:pt modelId="{E18C63B3-5AA3-452F-9E0C-922B3F008992}" type="sibTrans" cxnId="{F606AF3F-A837-4656-BCBB-CC9B480CA57C}">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7">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7">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7">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7">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7">
        <dgm:presLayoutVars>
          <dgm:chMax val="0"/>
          <dgm:bulletEnabled val="1"/>
        </dgm:presLayoutVars>
      </dgm:prSet>
      <dgm:spPr/>
    </dgm:pt>
    <dgm:pt modelId="{2016A805-FD2B-44A5-85B5-635957EF0858}" type="pres">
      <dgm:prSet presAssocID="{9EB271D6-B584-419F-AF37-4747C459C4F1}" presName="spacer" presStyleCnt="0"/>
      <dgm:spPr/>
    </dgm:pt>
    <dgm:pt modelId="{47662871-446D-4D60-A043-A7B042F3ED2A}" type="pres">
      <dgm:prSet presAssocID="{320E904E-F540-47AD-A259-2915B9A1F673}" presName="parentText" presStyleLbl="node1" presStyleIdx="5" presStyleCnt="7">
        <dgm:presLayoutVars>
          <dgm:chMax val="0"/>
          <dgm:bulletEnabled val="1"/>
        </dgm:presLayoutVars>
      </dgm:prSet>
      <dgm:spPr/>
    </dgm:pt>
    <dgm:pt modelId="{73FCF1DF-1456-4DDC-A709-D3D70C9BEF41}" type="pres">
      <dgm:prSet presAssocID="{E18C63B3-5AA3-452F-9E0C-922B3F008992}" presName="spacer" presStyleCnt="0"/>
      <dgm:spPr/>
    </dgm:pt>
    <dgm:pt modelId="{5C8F32C9-77D2-4560-BFFA-43D02671B6C2}" type="pres">
      <dgm:prSet presAssocID="{2AEFE43B-6BE5-450A-8AB5-626A912F1280}" presName="parentText" presStyleLbl="node1" presStyleIdx="6" presStyleCnt="7">
        <dgm:presLayoutVars>
          <dgm:chMax val="0"/>
          <dgm:bulletEnabled val="1"/>
        </dgm:presLayoutVars>
      </dgm:prSet>
      <dgm:spPr/>
    </dgm:pt>
  </dgm:ptLst>
  <dgm:cxnLst>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5E8C2D13-A920-4336-85FF-F607B28C739D}" type="presOf" srcId="{320E904E-F540-47AD-A259-2915B9A1F673}" destId="{47662871-446D-4D60-A043-A7B042F3ED2A}" srcOrd="0" destOrd="0" presId="urn:microsoft.com/office/officeart/2005/8/layout/vList2"/>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F606AF3F-A837-4656-BCBB-CC9B480CA57C}" srcId="{FFAB9795-AA67-4DB1-8666-63A9E499E6A4}" destId="{320E904E-F540-47AD-A259-2915B9A1F673}" srcOrd="5" destOrd="0" parTransId="{99EE6934-8D00-4EEB-B1C2-3B888664838D}" sibTransId="{E18C63B3-5AA3-452F-9E0C-922B3F008992}"/>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6" destOrd="0" parTransId="{8EC98E5D-678E-465D-AD61-08F3D9875E4D}" sibTransId="{E06570AE-9B5B-45B3-BE97-7D5EF00E72DB}"/>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44194BBA-5ABC-4980-BCBF-473005068CF0}" type="presParOf" srcId="{69661B71-64A2-4AE7-8E32-2D0B2B1708B2}" destId="{47662871-446D-4D60-A043-A7B042F3ED2A}" srcOrd="10" destOrd="0" presId="urn:microsoft.com/office/officeart/2005/8/layout/vList2"/>
    <dgm:cxn modelId="{85511FFE-D981-417F-A68B-907DB4818E62}" type="presParOf" srcId="{69661B71-64A2-4AE7-8E32-2D0B2B1708B2}" destId="{73FCF1DF-1456-4DDC-A709-D3D70C9BEF41}" srcOrd="11" destOrd="0" presId="urn:microsoft.com/office/officeart/2005/8/layout/vList2"/>
    <dgm:cxn modelId="{82D72E62-2A6A-47AA-B5B8-AA545C9E4266}" type="presParOf" srcId="{69661B71-64A2-4AE7-8E32-2D0B2B1708B2}" destId="{5C8F32C9-77D2-4560-BFFA-43D02671B6C2}"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u="sng" kern="1200"/>
            <a:t>docs.microsoft.com/contribute/</a:t>
          </a:r>
        </a:p>
      </dsp:txBody>
      <dsp:txXfrm>
        <a:off x="37848" y="37848"/>
        <a:ext cx="6344981" cy="699634"/>
      </dsp:txXfrm>
    </dsp:sp>
    <dsp:sp modelId="{2BD4C470-76B5-45A6-ACAE-007A489EC91C}">
      <dsp:nvSpPr>
        <dsp:cNvPr id="0" name=""/>
        <dsp:cNvSpPr/>
      </dsp:nvSpPr>
      <dsp:spPr>
        <a:xfrm>
          <a:off x="0" y="78822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Help edit docs for the entire community</a:t>
          </a:r>
        </a:p>
      </dsp:txBody>
      <dsp:txXfrm>
        <a:off x="37848" y="826074"/>
        <a:ext cx="6344981" cy="699634"/>
      </dsp:txXfrm>
    </dsp:sp>
    <dsp:sp modelId="{95206BDB-114A-4491-B4BE-6788B880F06C}">
      <dsp:nvSpPr>
        <dsp:cNvPr id="0" name=""/>
        <dsp:cNvSpPr/>
      </dsp:nvSpPr>
      <dsp:spPr>
        <a:xfrm>
          <a:off x="0" y="1576452"/>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Contributors listed on top of each article</a:t>
          </a:r>
        </a:p>
      </dsp:txBody>
      <dsp:txXfrm>
        <a:off x="37848" y="1614300"/>
        <a:ext cx="6344981" cy="699634"/>
      </dsp:txXfrm>
    </dsp:sp>
    <dsp:sp modelId="{B6EB9487-0FD9-4272-BB0F-49D31CDB6A07}">
      <dsp:nvSpPr>
        <dsp:cNvPr id="0" name=""/>
        <dsp:cNvSpPr/>
      </dsp:nvSpPr>
      <dsp:spPr>
        <a:xfrm>
          <a:off x="0" y="2364678"/>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We average ~16M pageviews/month</a:t>
          </a:r>
        </a:p>
      </dsp:txBody>
      <dsp:txXfrm>
        <a:off x="37848" y="2402526"/>
        <a:ext cx="6344981" cy="699634"/>
      </dsp:txXfrm>
    </dsp:sp>
    <dsp:sp modelId="{A3E7E2F0-9E5E-4C22-9290-E5D3586C38BA}">
      <dsp:nvSpPr>
        <dsp:cNvPr id="0" name=""/>
        <dsp:cNvSpPr/>
      </dsp:nvSpPr>
      <dsp:spPr>
        <a:xfrm>
          <a:off x="0" y="3152904"/>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Contribute to Docs 100% in browser </a:t>
          </a:r>
        </a:p>
      </dsp:txBody>
      <dsp:txXfrm>
        <a:off x="37848" y="3190752"/>
        <a:ext cx="6344981" cy="699634"/>
      </dsp:txXfrm>
    </dsp:sp>
    <dsp:sp modelId="{47662871-446D-4D60-A043-A7B042F3ED2A}">
      <dsp:nvSpPr>
        <dsp:cNvPr id="0" name=""/>
        <dsp:cNvSpPr/>
      </dsp:nvSpPr>
      <dsp:spPr>
        <a:xfrm>
          <a:off x="0" y="394113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i="1" kern="1200">
              <a:latin typeface="+mn-lt"/>
            </a:rPr>
            <a:t>Docs as Code</a:t>
          </a:r>
        </a:p>
      </dsp:txBody>
      <dsp:txXfrm>
        <a:off x="37848" y="3978978"/>
        <a:ext cx="6344981" cy="699634"/>
      </dsp:txXfrm>
    </dsp:sp>
    <dsp:sp modelId="{5C8F32C9-77D2-4560-BFFA-43D02671B6C2}">
      <dsp:nvSpPr>
        <dsp:cNvPr id="0" name=""/>
        <dsp:cNvSpPr/>
      </dsp:nvSpPr>
      <dsp:spPr>
        <a:xfrm>
          <a:off x="0" y="472935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Let’s walk through it…</a:t>
          </a:r>
        </a:p>
      </dsp:txBody>
      <dsp:txXfrm>
        <a:off x="37848" y="4767204"/>
        <a:ext cx="6344981" cy="6996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2:55.21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0,'186'0,"2271"8,-24 47,-1838-29,-91-1,-80 1,-27 5,639 20,-272-54,-754 3,0-1,0 0,0 0,-1-1,13-4,-5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2:57.20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1 166,'161'-11,"-40"0,494-23,798-39,1 36,406 38,-656 1,171 57,403-8,4081-52,-4655-26,-172 1,1536 25,-1487 52,-411-13,1822 28,2-58,-1744-8,-653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2:59.27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1,'3622'17,"-141"-6,-2700-11,-753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4:25.69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86,'158'1,"168"-3,-190-12,31 0,1535 14,-764 1,-604-27,-72 3,775 14,-581 12,-207-4,271 3,-315 11,67 2,1985-13,-1094-5,639 3,-1774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4:36.00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1,'721'-1,"707"3,-6 60,-649-19,-234-38,-336-6,-175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03:50.56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0,'3754'0,"-3715"0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10/13/2021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hub.com/MicrosoftDocs/sql-docs/pull/5917"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atin typeface="Calibri"/>
                <a:cs typeface="Calibri"/>
              </a:rPr>
              <a:t>William: Intro, Tips and Tricks, </a:t>
            </a:r>
          </a:p>
          <a:p>
            <a:pPr marL="0" indent="0">
              <a:buNone/>
            </a:pPr>
            <a:r>
              <a:rPr lang="en-US">
                <a:latin typeface="Calibri"/>
                <a:cs typeface="Calibri"/>
              </a:rPr>
              <a:t>Van: How to Contribute, </a:t>
            </a:r>
          </a:p>
          <a:p>
            <a:pPr marL="0" indent="0">
              <a:buNone/>
            </a:pPr>
            <a:r>
              <a:rPr lang="en-US">
                <a:latin typeface="Calibri"/>
                <a:cs typeface="Calibri"/>
              </a:rPr>
              <a:t>William: GitHub hosts Microsoft Docs</a:t>
            </a:r>
          </a:p>
          <a:p>
            <a:pPr marL="0" indent="0">
              <a:buNone/>
            </a:pPr>
            <a:r>
              <a:rPr lang="en-US">
                <a:latin typeface="Calibri"/>
                <a:cs typeface="Calibri"/>
              </a:rPr>
              <a:t>Van: What’s New</a:t>
            </a:r>
          </a:p>
          <a:p>
            <a:pPr marL="0" indent="0">
              <a:buNone/>
            </a:pPr>
            <a:r>
              <a:rPr lang="en-US">
                <a:latin typeface="Calibri"/>
                <a:cs typeface="Calibri"/>
              </a:rPr>
              <a:t>William: Q&amp;A</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10/13/2021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937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you a map around navigating specific docs, and some of the features we have here, without explaining every button.</a:t>
            </a:r>
          </a:p>
          <a:p>
            <a:r>
              <a:rPr lang="en-US"/>
              <a:t>&lt;click&gt;</a:t>
            </a:r>
          </a:p>
          <a:p>
            <a:r>
              <a:rPr lang="en-US"/>
              <a:t>The Save button allows you to save links to collections, to organize docs into groups that you might be using for a specific project or certification exam. You can save docs to a collection alongside Microsoft Learn modules and Q&amp;A pages as well to gather your materials into one place.</a:t>
            </a:r>
          </a:p>
          <a:p>
            <a:r>
              <a:rPr lang="en-US"/>
              <a:t>&lt;click&gt;</a:t>
            </a:r>
          </a:p>
          <a:p>
            <a:r>
              <a:rPr lang="en-US"/>
              <a:t>You see two search boxes. The first right at the top searches the entire technology stack you’re in, for example, all of Azure.</a:t>
            </a:r>
          </a:p>
          <a:p>
            <a:r>
              <a:rPr lang="en-US"/>
              <a:t>&lt;click&gt;</a:t>
            </a:r>
          </a:p>
          <a:p>
            <a:r>
              <a:rPr lang="en-US"/>
              <a:t>The table of contents on the left covers many different articles, and it is here you can search titles inside a given Table of Contents. </a:t>
            </a:r>
          </a:p>
          <a:p>
            <a:r>
              <a:rPr lang="en-US"/>
              <a:t>&lt;click&gt;</a:t>
            </a:r>
          </a:p>
          <a:p>
            <a:r>
              <a:rPr lang="en-US"/>
              <a:t>On the right, you’ll see a navigation for the article itself. </a:t>
            </a:r>
          </a:p>
          <a:p>
            <a:r>
              <a:rPr lang="en-US"/>
              <a:t>&lt;click&gt;</a:t>
            </a:r>
          </a:p>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4100133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you a map around navigating specific docs, and some of the features we have here, without explaining every button.</a:t>
            </a:r>
          </a:p>
          <a:p>
            <a:r>
              <a:rPr lang="en-US"/>
              <a:t>&lt;click&gt;</a:t>
            </a:r>
          </a:p>
          <a:p>
            <a:r>
              <a:rPr lang="en-US"/>
              <a:t>The Save button allows you to save links to collections, to organize docs into groups that you might be using for a specific project or certification exam. You can save docs to a collection alongside Microsoft Learn modules and Q&amp;A pages as well to gather your materials into one place.</a:t>
            </a:r>
          </a:p>
          <a:p>
            <a:r>
              <a:rPr lang="en-US"/>
              <a:t>&lt;click&gt;</a:t>
            </a:r>
          </a:p>
          <a:p>
            <a:r>
              <a:rPr lang="en-US"/>
              <a:t>You see two search boxes. The first right at the top searches the entire technology stack you’re in, for example, all of Azure.</a:t>
            </a:r>
          </a:p>
          <a:p>
            <a:r>
              <a:rPr lang="en-US"/>
              <a:t>&lt;click&gt;</a:t>
            </a:r>
          </a:p>
          <a:p>
            <a:r>
              <a:rPr lang="en-US"/>
              <a:t>The table of contents on the left covers many different articles, and it is here you can search titles inside a given Table of Contents. </a:t>
            </a:r>
          </a:p>
          <a:p>
            <a:r>
              <a:rPr lang="en-US"/>
              <a:t>&lt;click&gt;</a:t>
            </a:r>
          </a:p>
          <a:p>
            <a:r>
              <a:rPr lang="en-US"/>
              <a:t>On the right, you’ll see a navigation for the article itself. </a:t>
            </a:r>
          </a:p>
          <a:p>
            <a:r>
              <a:rPr lang="en-US"/>
              <a:t>&lt;click&gt;</a:t>
            </a:r>
          </a:p>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you a map around navigating specific docs, and some of the features we have here, without explaining every button.</a:t>
            </a:r>
          </a:p>
          <a:p>
            <a:r>
              <a:rPr lang="en-US"/>
              <a:t>&lt;click&gt;</a:t>
            </a:r>
          </a:p>
          <a:p>
            <a:r>
              <a:rPr lang="en-US"/>
              <a:t>The Save button allows you to save links to collections, to organize docs into groups that you might be using for a specific project or certification exam. You can save docs to a collection alongside Microsoft Learn modules and Q&amp;A pages as well to gather your materials into one place.</a:t>
            </a:r>
          </a:p>
          <a:p>
            <a:r>
              <a:rPr lang="en-US"/>
              <a:t>&lt;click&gt;</a:t>
            </a:r>
          </a:p>
          <a:p>
            <a:r>
              <a:rPr lang="en-US"/>
              <a:t>You see two search boxes. The first right at the top searches the entire technology stack you’re in, for example, all of Azure.</a:t>
            </a:r>
          </a:p>
          <a:p>
            <a:r>
              <a:rPr lang="en-US"/>
              <a:t>&lt;click&gt;</a:t>
            </a:r>
          </a:p>
          <a:p>
            <a:r>
              <a:rPr lang="en-US"/>
              <a:t>The table of contents on the left covers many different articles, and it is here you can search titles inside a given Table of Contents. </a:t>
            </a:r>
          </a:p>
          <a:p>
            <a:r>
              <a:rPr lang="en-US"/>
              <a:t>&lt;click&gt;</a:t>
            </a:r>
          </a:p>
          <a:p>
            <a:r>
              <a:rPr lang="en-US"/>
              <a:t>On the right, you’ll see a navigation for the article itself. </a:t>
            </a:r>
          </a:p>
          <a:p>
            <a:r>
              <a:rPr lang="en-US"/>
              <a:t>&lt;click&gt;</a:t>
            </a:r>
          </a:p>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518521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it makes sense, the same doc might include different information for different versions of the product mentioned. </a:t>
            </a:r>
          </a:p>
          <a:p>
            <a:endParaRPr lang="en-US"/>
          </a:p>
          <a:p>
            <a:r>
              <a:rPr lang="en-US"/>
              <a:t>We may use the same article with various versions of content for Windows vs Linux, or different releases of SQL Server, or different Azure implementations of SQL Server. This on the bottom left is a code snippet of markdown showing how one article might display different content depending on the version requested. </a:t>
            </a:r>
          </a:p>
          <a:p>
            <a:endParaRPr lang="en-US"/>
          </a:p>
          <a:p>
            <a:r>
              <a:rPr lang="en-US"/>
              <a:t>If a doc doesn’t quite look right because of a version specific detail, take a look at the version you’re in. That version drop down list in the top left hand corner of versioned doc areas may come in handy. The version drop down is also affects the Table of Contents by including or excluding certain articles.</a:t>
            </a:r>
          </a:p>
          <a:p>
            <a:endParaRPr lang="en-US">
              <a:cs typeface="Calibri"/>
            </a:endParaRPr>
          </a:p>
          <a:p>
            <a:r>
              <a:rPr lang="en-US">
                <a:cs typeface="Calibri"/>
              </a:rPr>
              <a:t>Sometimes we’ll handle versioning via tabs inside the document, or clearly state the versions in the Applies To row at the top of the article, or use colorful Note boxes throughout to make sure you know what SQL platform or version of SQL the content covers.</a:t>
            </a:r>
          </a:p>
          <a:p>
            <a:endParaRPr lang="en-US">
              <a:cs typeface="Calibri"/>
            </a:endParaRPr>
          </a:p>
          <a:p>
            <a:r>
              <a:rPr lang="en-US"/>
              <a:t>Also note that for content that is specific to older versions of SQL Server before SQL Server 2016, we do still have ways to access that old content, even if some of them are through offline docs only. </a:t>
            </a:r>
          </a:p>
          <a:p>
            <a:endParaRPr lang="en-US"/>
          </a:p>
          <a:p>
            <a:r>
              <a:rPr lang="en-US"/>
              <a:t>And while we support content for all supported versions of SQL Server, just a friendly reminder that SQL 2012 extended support ends next summer, in July of 2022.</a:t>
            </a:r>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a:t>Speaking of Management Studio, not a lot of people are still aware of this, but when you have any text highlighted and you hit F1 in SSMS, </a:t>
            </a:r>
            <a:r>
              <a:rPr lang="en-US">
                <a:cs typeface="Calibri"/>
              </a:rPr>
              <a:t>SSDT and Visual Studio</a:t>
            </a:r>
            <a:r>
              <a:rPr lang="en-US" sz="1200"/>
              <a:t>, the browser should bring you right to the corresponding article for that word of syntax you highlighted,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assumes your workstation has access to the internet and you have selected the Help Preference of “Open in Browser”, this will bring you directly to the Microsoft Docs Online article, in this case, for the dynamic management view sys.dm_exec_sessions.</a:t>
            </a: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you hit F1 on something highlighted and it doesn’t bring you to a specific article, or to a different article than you’d expect, that might actually be a docs issue! And that’s something you could file an issue for. We’ll talk about that soon.</a:t>
            </a:r>
            <a:endParaRPr lang="en-US" sz="120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your work environment is behind an air-gapped or if you work in high-security environments like a nuclear power plant, you can download version-specific docs offline through SSMS.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 fact, some older version-specific content, for example T-SQL reference specific to SQL 2014, is </a:t>
            </a:r>
            <a:r>
              <a:rPr lang="en-US" sz="1200" i="1"/>
              <a:t>only</a:t>
            </a:r>
            <a:r>
              <a:rPr lang="en-US" sz="1200"/>
              <a:t> available Offline.</a:t>
            </a:r>
          </a:p>
          <a:p>
            <a:endParaRPr lang="en-US"/>
          </a:p>
          <a:p>
            <a:r>
              <a:rPr lang="en-US"/>
              <a:t>&lt;Optional&gt;Poll: How many of you work with offline help for SQL?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is hosted on GitHub, and therefore can easily be cloned periodically and re-hosted internally to those environments, so that those customers can get the best of both worlds – a secure network for development and access to fresh product documentation. Some of our competitors, no joke, want to deliver a few thousand PDF’s or zipped website scraped images or … well, c’mon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Are there any questions at this point?</a:t>
            </a:r>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can you contribute to Microsoft Docs? For documentation issues, use either</a:t>
            </a:r>
          </a:p>
          <a:p>
            <a:r>
              <a:rPr lang="en-US"/>
              <a:t>1. GitHub Issues </a:t>
            </a:r>
          </a:p>
          <a:p>
            <a:r>
              <a:rPr lang="en-US"/>
              <a:t>2. Or Git Pull Requests, just as if you were contributing to an open source project.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Contributing can be done easily through the browser, without having to learn git bash or install anything, without having to know what a fork, clone, push, or pull is. We’ll have an explanation later on how that process works if you’re unfamiliar.</a:t>
            </a:r>
            <a:endParaRPr lang="en-US">
              <a:cs typeface="Calibri"/>
            </a:endParaRPr>
          </a:p>
          <a:p>
            <a:r>
              <a:rPr lang="en-US"/>
              <a:t>If you already work with Git or GitHub and are familiar with pull requests and remote repositories, you can do that, and later we’ll talk about how this process works behind the scenes.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in the case of SQL Docs, a lot of DBA’s aren’t familiar with Git, and that’s not a problem! Anyone can help, easily, using the browser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10/13/2021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8224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even have a step by step tutorial at this URL here to guide you through the process of creating a PR.</a:t>
            </a:r>
          </a:p>
          <a:p>
            <a:r>
              <a:rPr lang="en-US"/>
              <a:t>&lt;click&gt;</a:t>
            </a:r>
          </a:p>
          <a:p>
            <a:pPr lvl="0" rtl="0"/>
            <a:r>
              <a:rPr lang="en-US" sz="1200">
                <a:latin typeface="+mn-lt"/>
              </a:rPr>
              <a:t>By contributing to Microsoft Docs, for any product technology, you can be a part of the community and help edit docs that everyone uses.</a:t>
            </a:r>
          </a:p>
          <a:p>
            <a:pPr lvl="0" rtl="0"/>
            <a:r>
              <a:rPr lang="en-US" sz="1200">
                <a:latin typeface="+mn-lt"/>
              </a:rPr>
              <a:t>&lt;click&gt;</a:t>
            </a:r>
          </a:p>
          <a:p>
            <a:pPr lvl="0" rtl="0"/>
            <a:r>
              <a:rPr lang="en-US" sz="1200">
                <a:latin typeface="+mn-lt"/>
              </a:rPr>
              <a:t>We’ll talk about the contributor designation on top of the article,</a:t>
            </a:r>
          </a:p>
          <a:p>
            <a:pPr lvl="0" rtl="0"/>
            <a:r>
              <a:rPr lang="en-US" sz="1200">
                <a:latin typeface="+mn-lt"/>
              </a:rPr>
              <a:t>&lt;click&gt;</a:t>
            </a:r>
          </a:p>
          <a:p>
            <a:pPr lvl="0" rtl="0"/>
            <a:r>
              <a:rPr lang="en-US" sz="1200">
                <a:latin typeface="+mn-lt"/>
              </a:rPr>
              <a:t>where we average around 16M page views/month.</a:t>
            </a:r>
          </a:p>
          <a:p>
            <a:pPr lvl="0" rtl="0"/>
            <a:r>
              <a:rPr lang="en-US" sz="1200">
                <a:latin typeface="+mn-lt"/>
              </a:rPr>
              <a:t>&lt;click&gt;</a:t>
            </a:r>
          </a:p>
          <a:p>
            <a:pPr lvl="0" rtl="0"/>
            <a:r>
              <a:rPr lang="en-US" sz="1200">
                <a:latin typeface="+mn-lt"/>
              </a:rPr>
              <a:t>You can do this entirely in the browser if you want, with nothing to install.</a:t>
            </a:r>
          </a:p>
          <a:p>
            <a:pPr lvl="0" rtl="0"/>
            <a:r>
              <a:rPr lang="en-US" sz="1200">
                <a:latin typeface="+mn-lt"/>
              </a:rPr>
              <a:t>&lt;click&gt;</a:t>
            </a:r>
          </a:p>
          <a:p>
            <a:pPr algn="l" rtl="0" fontAlgn="base">
              <a:buFont typeface="Arial" panose="020B0604020202020204" pitchFamily="34" charset="0"/>
              <a:buNone/>
            </a:pPr>
            <a:r>
              <a:rPr lang="en-US"/>
              <a:t>You’re about to get an inside peek at the process behind Microsoft’s Docs as Code approach. Content teams like ours across all technologies integrate with product teams, join their support reviews and team meetings, coordinate on release schedules.</a:t>
            </a:r>
          </a:p>
          <a:p>
            <a:pPr lvl="0" rtl="0"/>
            <a:r>
              <a:rPr lang="en-US" sz="1200">
                <a:latin typeface="+mn-lt"/>
              </a:rPr>
              <a:t>&lt;click&gt;</a:t>
            </a:r>
          </a:p>
          <a:p>
            <a:pPr lvl="0" rtl="0"/>
            <a:r>
              <a:rPr lang="en-US" sz="1200">
                <a:latin typeface="+mn-lt"/>
              </a:rPr>
              <a:t>Let’s walk through it…</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To be clear, support issues don’t belong in document feedback. </a:t>
            </a:r>
            <a:r>
              <a:rPr lang="en-US" sz="1200">
                <a:solidFill>
                  <a:srgbClr val="000000"/>
                </a:solidFill>
                <a:cs typeface="Calibri"/>
              </a:rPr>
              <a:t>The feedback options we’re about to discuss are not Microsoft Support and has no SLA for response time. </a:t>
            </a:r>
            <a:r>
              <a:rPr lang="en-US"/>
              <a:t>If you’re having a problem or unexpected behavior or an outage, contact Microsoft Support or your support partner. We triage incoming issues and PR’s from GitHub and if it sounds like a support issue, your issue will likely be closed up with a polite message and some links. </a:t>
            </a:r>
            <a:br>
              <a:rPr lang="en-US">
                <a:cs typeface="+mn-lt"/>
              </a:rPr>
            </a:br>
            <a:r>
              <a:rPr lang="en-US"/>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Most Docs issues that get attention are a request to fix something missing or outdated or wrong, or, a request to add something that would have helped prevent an error, outage, etc. </a:t>
            </a:r>
            <a:br>
              <a:rPr lang="en-US"/>
            </a:b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t>&lt;click&gt;</a:t>
            </a:r>
          </a:p>
          <a:p>
            <a:pPr lvl="1">
              <a:defRPr/>
            </a:pPr>
            <a:r>
              <a:rPr lang="en-US"/>
              <a:t>So, let’s say you know you’ve got a documentation issue to suggest. Think of this as letting us know, something’s wrong here, you go fix it. </a:t>
            </a:r>
            <a:endParaRPr lang="en-US">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We have goals to address these issues in a timely manner, but we’ll be honest, issues are triaged and might take days or weeks to get a satisfactory resolution.</a:t>
            </a:r>
            <a:endParaRPr lang="en-US">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Not all issues become a documentation change.</a:t>
            </a:r>
            <a:endParaRPr lang="en-US">
              <a:cs typeface="Calibri"/>
            </a:endParaRPr>
          </a:p>
          <a:p>
            <a:pPr lvl="1">
              <a:defRPr/>
            </a:pPr>
            <a:r>
              <a:rPr lang="en-US"/>
              <a:t>To create an issue, use the “This Page” button you see at the bottom of an article.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&lt;click for screenshot&gt;</a:t>
            </a:r>
            <a:endParaRPr lang="en-US">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today’s agenda.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We’re going to introduce DevRel. We’re going to cover some Tips and Tricks in MS Docs that you might not be aware 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most importantly how to contribute to Microsoft’s open source Docs As Code in GitHub, and what you need to know to become a contributor to the docs. First thing you need to know is that you need a GitHub.com account to contribute, if you don’t have one already. Then, you can get involved, give feedback and if you find them, corrections and edits to the docs that the entire community uses. You might find this rewarding for your career, your MVP activity reports, your personal brand, and so forth.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Throughout the presentation feel free to add your questions to the chat at any time, and our moderator will be bring them forward as time allows.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a:t>
            </a:fld>
            <a:endParaRPr lang="en-US"/>
          </a:p>
        </p:txBody>
      </p:sp>
    </p:spTree>
    <p:extLst>
      <p:ext uri="{BB962C8B-B14F-4D97-AF65-F5344CB8AC3E}">
        <p14:creationId xmlns:p14="http://schemas.microsoft.com/office/powerpoint/2010/main" val="2628435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new issue screen. Throw your detailed comments in here, give it a title, hit “Submit new issue”, and we’ll take it from there.</a:t>
            </a:r>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3858604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if you weren’t aware, GitHub has a dark mode! It’s very nice!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&lt;Optional&gt;Poll: Who here tries to work in dark themed apps and websites as much as you can? </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105769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couple ways to change your theme in GitHub, in your account’s settings then the Appearance menu, including having it automatically sync to your Chrome and Windows appearance settings for night/day.</a:t>
            </a:r>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if you’re an enthusiast for dark mode websites, Docs.Microsoft.com has a dark theme too! Check out the footer of any docs website to change your theme. </a:t>
            </a:r>
          </a:p>
          <a:p>
            <a:r>
              <a:rPr lang="en-US"/>
              <a:t>Also, Dark Mode has arrived in the latest Microsoft Word and I hear is coming soon to LinkedIn! </a:t>
            </a:r>
          </a:p>
        </p:txBody>
      </p:sp>
      <p:sp>
        <p:nvSpPr>
          <p:cNvPr id="4" name="Slide Number Placeholder 3"/>
          <p:cNvSpPr>
            <a:spLocks noGrp="1"/>
          </p:cNvSpPr>
          <p:nvPr>
            <p:ph type="sldNum" sz="quarter" idx="5"/>
          </p:nvPr>
        </p:nvSpPr>
        <p:spPr/>
        <p:txBody>
          <a:bodyPr/>
          <a:lstStyle/>
          <a:p>
            <a:fld id="{695A3CD2-1055-4A09-BE8D-9998B2DD1F94}" type="slidenum">
              <a:rPr lang="en-US" smtClean="0"/>
              <a:t>23</a:t>
            </a:fld>
            <a:endParaRPr lang="en-US"/>
          </a:p>
        </p:txBody>
      </p:sp>
    </p:spTree>
    <p:extLst>
      <p:ext uri="{BB962C8B-B14F-4D97-AF65-F5344CB8AC3E}">
        <p14:creationId xmlns:p14="http://schemas.microsoft.com/office/powerpoint/2010/main" val="131284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a:t>OK, back to contributing. </a:t>
            </a:r>
          </a:p>
          <a:p>
            <a:pPr marL="457200" lvl="1" indent="0">
              <a:buNone/>
            </a:pPr>
            <a:endParaRPr lang="en-US"/>
          </a:p>
          <a:p>
            <a:pPr marL="457200" lvl="1" indent="0">
              <a:buNone/>
            </a:pPr>
            <a:r>
              <a:rPr lang="en-US"/>
              <a:t>Second option, you’ve got a documentation issue and you want to suggest the edits yourself; you can click on the “Edit” button in the top right-hand corner. </a:t>
            </a:r>
            <a:br>
              <a:rPr lang="en-US"/>
            </a:br>
            <a:r>
              <a:rPr lang="en-US"/>
              <a:t>&lt;click for screenshot&gt;</a:t>
            </a:r>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Clicking the Edit button on a doc brings you to the GitHub preview page for that article. &lt;click&gt; </a:t>
            </a:r>
          </a:p>
          <a:p>
            <a:r>
              <a:rPr lang="en-US"/>
              <a:t>From here, click the Pencil button on the top right header bar, boxed in red.</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25</a:t>
            </a:fld>
            <a:endParaRPr lang="en-US"/>
          </a:p>
        </p:txBody>
      </p:sp>
    </p:spTree>
    <p:extLst>
      <p:ext uri="{BB962C8B-B14F-4D97-AF65-F5344CB8AC3E}">
        <p14:creationId xmlns:p14="http://schemas.microsoft.com/office/powerpoint/2010/main" val="2453179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Clicking the Edit button on a doc brings you to the GitHub preview page for that article. &lt;click&gt; </a:t>
            </a:r>
          </a:p>
          <a:p>
            <a:r>
              <a:rPr lang="en-US"/>
              <a:t>From here, click the Pencil button on the top right header bar, boxed in red.</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26</a:t>
            </a:fld>
            <a:endParaRPr lang="en-US"/>
          </a:p>
        </p:txBody>
      </p:sp>
    </p:spTree>
    <p:extLst>
      <p:ext uri="{BB962C8B-B14F-4D97-AF65-F5344CB8AC3E}">
        <p14:creationId xmlns:p14="http://schemas.microsoft.com/office/powerpoint/2010/main" val="1854609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 click the pencil button, now you’re looking at the actual markdown code in a text edit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It might surprise you to learn that Microsoft Docs are not edited Microsoft Word documents, but rather in code, in markdown or </a:t>
            </a:r>
            <a:r>
              <a:rPr lang="en-US" err="1"/>
              <a:t>yaml</a:t>
            </a:r>
            <a:r>
              <a:rPr lang="en-US"/>
              <a:t>. Markdown is a lightweight text markup language created for formatting rich text with a plain text editor. GitHub has their own formal implementation of markdown called </a:t>
            </a:r>
            <a:r>
              <a:rPr lang="en-US" b="0" i="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err="1">
                <a:solidFill>
                  <a:srgbClr val="202122"/>
                </a:solidFill>
                <a:effectLst/>
                <a:latin typeface="Arial" panose="020B0604020202020204" pitchFamily="34" charset="0"/>
              </a:rPr>
              <a:t>BitBucket</a:t>
            </a:r>
            <a:r>
              <a:rPr lang="en-US" b="0" i="0">
                <a:solidFill>
                  <a:srgbClr val="202122"/>
                </a:solidFill>
                <a:effectLst/>
                <a:latin typeface="Arial" panose="020B0604020202020204" pitchFamily="34" charset="0"/>
              </a:rPr>
              <a:t>, Drupal, and more. So you might be more familiar with markdown than you think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Make your changes here!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a:p>
            <a:r>
              <a:rPr lang="en-US"/>
              <a:t>&lt;click&gt;</a:t>
            </a:r>
          </a:p>
          <a:p>
            <a:r>
              <a:rPr lang="en-US"/>
              <a:t>You can use the Preview changes feature to preview the markdown formatting.</a:t>
            </a:r>
          </a:p>
        </p:txBody>
      </p:sp>
      <p:sp>
        <p:nvSpPr>
          <p:cNvPr id="4" name="Slide Number Placeholder 3"/>
          <p:cNvSpPr>
            <a:spLocks noGrp="1"/>
          </p:cNvSpPr>
          <p:nvPr>
            <p:ph type="sldNum" sz="quarter" idx="5"/>
          </p:nvPr>
        </p:nvSpPr>
        <p:spPr/>
        <p:txBody>
          <a:bodyPr/>
          <a:lstStyle/>
          <a:p>
            <a:fld id="{695A3CD2-1055-4A09-BE8D-9998B2DD1F94}" type="slidenum">
              <a:rPr lang="en-US" smtClean="0"/>
              <a:t>27</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you’ve made your changes in the edit box, scroll to the bottom. Here you have a chance to commit your changes.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Enter your PR title and comments. &lt;click for highlighter&gt; Give us a description, throw in the #PingMSFTDocs to wave hi to us. We’ll talk more about that later, you can also use that same hashtag on Twitter to say hi.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If you’re not familiar with GitHub terminology like pull requests, don’t worry, you don’t have to be! Once you submit your Pull Request by clicking the green “Propose changes” button, we’ll take it from here and keep you updated as your PR moves through the process.</a:t>
            </a:r>
            <a:endParaRPr lang="en-US">
              <a:cs typeface="Calibr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changes to the markdown of the file will be proposed for merge, triaged, and reviewed by the article author and reviewers. The content team for the article takes it from there, replies in the PR comments, makes edits if necessary, and merges the code in. You’ll be notified along the way with feedback directly from one of us on the content team. </a:t>
            </a:r>
          </a:p>
          <a:p>
            <a:endParaRPr lang="en-US"/>
          </a:p>
          <a:p>
            <a:r>
              <a:rPr lang="en-US"/>
              <a:t>Again, you can do all this if you want through your own tooling, to create your own fork, branch, commits, push and Pull Request… That’s what we on the Content Teams do every day. If you want to just use the GitHub.com website to handle the entire process for you, it’s much easier!</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a:cs typeface="Calibri"/>
              </a:rPr>
              <a:t>Here’s what it looks like after you’ve submitted your pull request.</a:t>
            </a:r>
          </a:p>
          <a:p>
            <a:pPr marL="457200"/>
            <a:r>
              <a:rPr lang="en-US" sz="1200" kern="1200">
                <a:solidFill>
                  <a:srgbClr val="000000"/>
                </a:solidFill>
                <a:effectLst/>
                <a:latin typeface="Calibri"/>
                <a:cs typeface="Calibri"/>
              </a:rPr>
              <a:t>Your PR will start in an Open status, but you can see this one is already Merged, which means it’s been accepted and pushed to </a:t>
            </a:r>
            <a:r>
              <a:rPr lang="en-US">
                <a:solidFill>
                  <a:srgbClr val="000000"/>
                </a:solidFill>
                <a:latin typeface="Calibri"/>
                <a:cs typeface="Calibri"/>
              </a:rPr>
              <a:t>the preview </a:t>
            </a:r>
            <a:r>
              <a:rPr lang="en-US" sz="1200" kern="1200">
                <a:solidFill>
                  <a:srgbClr val="000000"/>
                </a:solidFill>
                <a:effectLst/>
                <a:latin typeface="Calibri"/>
                <a:cs typeface="Calibri"/>
              </a:rPr>
              <a:t>repo, where soon it will be merged to the live production repo.</a:t>
            </a:r>
            <a:r>
              <a:rPr lang="en-US">
                <a:solidFill>
                  <a:srgbClr val="000000"/>
                </a:solidFill>
                <a:latin typeface="Calibri"/>
                <a:cs typeface="Calibri"/>
              </a:rPr>
              <a:t> </a:t>
            </a:r>
            <a:endParaRPr lang="en-US" sz="1200" kern="1200">
              <a:solidFill>
                <a:srgbClr val="000000"/>
              </a:solidFill>
              <a:effectLst/>
              <a:latin typeface="Calibri" panose="020F0502020204030204" pitchFamily="34" charset="0"/>
              <a:cs typeface="Calibri"/>
            </a:endParaRP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a:cs typeface="Calibri"/>
              </a:rPr>
              <a:t>(For reference: </a:t>
            </a:r>
            <a:r>
              <a:rPr lang="en-US">
                <a:hlinkClick r:id="rId3"/>
              </a:rPr>
              <a:t>Typo "|**delta_store_hobt_id|bigint**|"→"|**delta_store_hobt_id**|big… by hyoshioka0128 · Pull Request #5917 · MicrosoftDocs/azure-docs (github.com)</a:t>
            </a:r>
            <a:r>
              <a:rPr lang="en-US" sz="1200" kern="1200">
                <a:solidFill>
                  <a:srgbClr val="000000"/>
                </a:solidFill>
                <a:effectLst/>
                <a:latin typeface="Calibri"/>
                <a:cs typeface="Calibri"/>
              </a:rPr>
              <a:t>)</a:t>
            </a:r>
          </a:p>
        </p:txBody>
      </p:sp>
      <p:sp>
        <p:nvSpPr>
          <p:cNvPr id="4" name="Slide Number Placeholder 3"/>
          <p:cNvSpPr>
            <a:spLocks noGrp="1"/>
          </p:cNvSpPr>
          <p:nvPr>
            <p:ph type="sldNum" sz="quarter" idx="5"/>
          </p:nvPr>
        </p:nvSpPr>
        <p:spPr/>
        <p:txBody>
          <a:bodyPr/>
          <a:lstStyle/>
          <a:p>
            <a:fld id="{695A3CD2-1055-4A09-BE8D-9998B2DD1F94}" type="slidenum">
              <a:rPr lang="en-US" smtClean="0"/>
              <a:t>29</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on) the SQL Docs team, internally we’re affectionately nicknamed Rogue1. When we’re not violating copyright laws with that nickname, we support tens of thousands of articles about SQL Server.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work with the product groups and program managers for everything SQL Server, including all its various flavors in Azure, as well as Azure Synapse Analytics and the technologies under that umbrella. We also cover content for data platform tooling, like SSMS and Azure Data Studio.</a:t>
            </a:r>
          </a:p>
          <a:p>
            <a:endParaRPr lang="en-US"/>
          </a:p>
          <a:p>
            <a:r>
              <a:rPr lang="en-US"/>
              <a:t>But we’re just one content team, and today we’re talking about all of Microsoft Docs, for all technologies. </a:t>
            </a:r>
          </a:p>
          <a:p>
            <a:endParaRPr lang="en-US"/>
          </a:p>
          <a:p>
            <a:r>
              <a:rPr lang="en-US"/>
              <a:t>My name is….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10/13/2021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04016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You can see what GitHub did for you was to automatically in the background create a fork, create a branch here in </a:t>
            </a:r>
            <a:r>
              <a:rPr lang="en-US" b="0" i="0">
                <a:solidFill>
                  <a:srgbClr val="24292E"/>
                </a:solidFill>
                <a:effectLst/>
                <a:latin typeface="-apple-system"/>
              </a:rPr>
              <a:t>Hiroshi’s name.</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and the pull request includes the commit, which is in the PR log right here with the red arrow. Pull Requests can include many commits for many different files. </a:t>
            </a:r>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The PR log contains both automated and manually created messages, automation for the merge engines, all commits, and conversation and notes from anyone assigned.</a:t>
            </a:r>
            <a:r>
              <a:rPr lang="en-US">
                <a:solidFill>
                  <a:srgbClr val="000000"/>
                </a:solidFill>
                <a:latin typeface="Calibri"/>
                <a:cs typeface="Calibri"/>
              </a:rPr>
              <a:t> </a:t>
            </a:r>
            <a:endParaRPr lang="en-US" sz="1200" kern="1200">
              <a:solidFill>
                <a:srgbClr val="000000"/>
              </a:solidFill>
              <a:effectLst/>
              <a:latin typeface="Calibri" panose="020F0502020204030204" pitchFamily="34" charset="0"/>
              <a:ea typeface="+mn-ea"/>
              <a:cs typeface="+mn-cs"/>
            </a:endParaRPr>
          </a:p>
          <a:p>
            <a:pPr marL="457200"/>
            <a:r>
              <a:rPr lang="en-US" sz="1200" kern="1200">
                <a:solidFill>
                  <a:srgbClr val="000000"/>
                </a:solidFill>
                <a:effectLst/>
                <a:latin typeface="Calibri"/>
                <a:cs typeface="Calibri"/>
              </a:rPr>
              <a:t>You’ll receive an email </a:t>
            </a:r>
            <a:r>
              <a:rPr lang="en-US">
                <a:solidFill>
                  <a:srgbClr val="000000"/>
                </a:solidFill>
                <a:latin typeface="Calibri"/>
                <a:cs typeface="Calibri"/>
              </a:rPr>
              <a:t>anytime anyone</a:t>
            </a:r>
            <a:r>
              <a:rPr lang="en-US" sz="1200" kern="1200">
                <a:solidFill>
                  <a:srgbClr val="000000"/>
                </a:solidFill>
                <a:effectLst/>
                <a:latin typeface="Calibri"/>
                <a:cs typeface="Calibri"/>
              </a:rPr>
              <a:t>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Once your Pull Request is created, both you and Microsoft can review the changes you’re suggesting in the Pull Request.</a:t>
            </a:r>
            <a:r>
              <a:rPr lang="en-US">
                <a:solidFill>
                  <a:srgbClr val="000000"/>
                </a:solidFill>
                <a:latin typeface="Calibri"/>
                <a:cs typeface="Calibri"/>
              </a:rPr>
              <a:t> </a:t>
            </a: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a:cs typeface="Calibri"/>
              </a:rPr>
              <a:t>Click on the “Files Changed” tab to see an in-browser differential. Red is the old code line, green is the new, and the changed characters are highlighted. Here we can see someone has suggested a typo fix, easy to approve.</a:t>
            </a:r>
          </a:p>
          <a:p>
            <a:pPr marL="457200"/>
            <a:r>
              <a:rPr lang="en-US" sz="1200" kern="1200">
                <a:solidFill>
                  <a:srgbClr val="000000"/>
                </a:solidFill>
                <a:effectLst/>
                <a:latin typeface="Calibri"/>
                <a:cs typeface="Calibri"/>
              </a:rPr>
              <a:t>In fact, you may find creating a GitHub Pull Request easier than creating a Git Issue. If you’re trying to describe how something should change, simply making the change yourself is sometimes easier than trying to describe the issue accurately and clearly.</a:t>
            </a:r>
            <a:r>
              <a:rPr lang="en-US">
                <a:solidFill>
                  <a:srgbClr val="000000"/>
                </a:solidFill>
                <a:latin typeface="Calibri"/>
                <a:cs typeface="Calibri"/>
              </a:rPr>
              <a:t> You'll still want to provide a description of why you're making the changes.</a:t>
            </a:r>
            <a:endParaRPr lang="en-US" sz="1200" kern="120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If you still wanted to make more changes to the file, you can issue another commit to the pull request, simply click on the three dots icon here and click Edit file. Then you can submit another change to your same open pull request.</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After you’ve submitted your PR, and you can sit back, we got it from here and will let you know if we have more questions, or have a status update.</a:t>
            </a:r>
            <a:endParaRPr lang="en-US">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3115246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Calibri" panose="020F0502020204030204" pitchFamily="34" charset="0"/>
              </a:rPr>
              <a:t>So there you have it. Now, what’s most helpful for Microsoft, and what’s gives you contribution credit? Only a Pull Request. That’s what we want to see.</a:t>
            </a:r>
          </a:p>
          <a:p>
            <a:pPr marL="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Calibri" panose="020F0502020204030204" pitchFamily="34" charset="0"/>
            </a:endParaRPr>
          </a:p>
          <a:p>
            <a:pPr marL="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Calibri" panose="020F0502020204030204" pitchFamily="34" charset="0"/>
              </a:rPr>
              <a:t>After your PR is in, say hi to us on Twitter so we can recognize you there as a contributor as well. </a:t>
            </a:r>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a:t>If you contributed via a Pull Request, and we merge your commit into the document, you’ll get your GitHub pic and a link to your profile at the top of the document! The folks listed here are both inside Microsoft and external that submitted commits to an article.</a:t>
            </a:r>
          </a:p>
          <a:p>
            <a:pPr marL="0" indent="0">
              <a:buNone/>
            </a:pPr>
            <a:endParaRPr lang="en-US" sz="4000"/>
          </a:p>
          <a:p>
            <a:pPr marL="0" indent="0">
              <a:buNone/>
            </a:pPr>
            <a:r>
              <a:rPr lang="en-US" sz="4000"/>
              <a:t>You only get your name and logo on an article for a Pull Request, not just for an issue, and these contributions can be a part of your MVP application or renewal activity. </a:t>
            </a:r>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If you're not sure how it should change, give it a shot. If it’s not quite right, or formatted perfectly, don’t worry! We’ll adjust, but at least it gets fixed!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For images, graphics, charts, etc., we have designers to use to get images updated in a standardized way. No need to edit images yourself.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Finally, c</a:t>
            </a:r>
            <a:r>
              <a:rPr lang="en-US" sz="9600"/>
              <a:t>apitalization of various features and products inside Microsoft is one of the most nuanced bits there is about publishing. Marketing usually wins these arguments, regardless of how a product documentation evolved throughout its development process.</a:t>
            </a:r>
          </a:p>
          <a:p>
            <a:pPr>
              <a:defRPr/>
            </a:pPr>
            <a:r>
              <a:rPr lang="en-US" sz="7200">
                <a:latin typeface="Calibri"/>
                <a:cs typeface="Calibri"/>
              </a:rPr>
              <a:t>We sometimes get</a:t>
            </a:r>
            <a:r>
              <a:rPr lang="en-US" sz="7200">
                <a:effectLst/>
                <a:latin typeface="Calibri"/>
                <a:cs typeface="Calibri"/>
              </a:rPr>
              <a:t> big </a:t>
            </a:r>
            <a:r>
              <a:rPr lang="en-US" sz="7200">
                <a:latin typeface="Calibri"/>
                <a:cs typeface="Calibri"/>
              </a:rPr>
              <a:t>PRs</a:t>
            </a:r>
            <a:r>
              <a:rPr lang="en-US" sz="7200">
                <a:effectLst/>
                <a:latin typeface="Calibri"/>
                <a:cs typeface="Calibri"/>
              </a:rPr>
              <a:t> </a:t>
            </a:r>
            <a:r>
              <a:rPr lang="en-US" sz="7200">
                <a:latin typeface="Calibri"/>
                <a:cs typeface="Calibri"/>
              </a:rPr>
              <a:t>that </a:t>
            </a:r>
            <a:r>
              <a:rPr lang="en-US" sz="7200">
                <a:effectLst/>
                <a:latin typeface="Calibri"/>
                <a:cs typeface="Calibri"/>
              </a:rPr>
              <a:t>come thru to make a lot of capitalization changes that were </a:t>
            </a:r>
            <a:r>
              <a:rPr lang="en-US" sz="7200">
                <a:latin typeface="Calibri"/>
                <a:cs typeface="Calibri"/>
              </a:rPr>
              <a:t>well intended, but misguided. The</a:t>
            </a:r>
            <a:r>
              <a:rPr lang="en-US" sz="7200">
                <a:effectLst/>
                <a:latin typeface="Calibri"/>
                <a:cs typeface="Calibri"/>
              </a:rPr>
              <a:t> task is tricky enough when you have information directly from the inside sources, </a:t>
            </a:r>
            <a:r>
              <a:rPr lang="en-US" sz="7200">
                <a:latin typeface="Calibri"/>
                <a:cs typeface="Calibri"/>
              </a:rPr>
              <a:t>so we’ll</a:t>
            </a:r>
            <a:r>
              <a:rPr lang="en-US" sz="7200">
                <a:effectLst/>
                <a:latin typeface="Calibri"/>
                <a:cs typeface="Calibri"/>
              </a:rPr>
              <a:t> handle that part</a:t>
            </a:r>
            <a:r>
              <a:rPr lang="en-US" sz="7200">
                <a:latin typeface="Calibri"/>
                <a:cs typeface="Calibri"/>
              </a:rPr>
              <a:t> of the docs</a:t>
            </a:r>
            <a:r>
              <a:rPr lang="en-US" sz="7200">
                <a:effectLst/>
                <a:latin typeface="Calibri"/>
                <a:cs typeface="Calibri"/>
              </a:rPr>
              <a:t>. And yes, if you spot inconsistencies between marketing content and documentation content and training content, you should know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effectLst/>
                <a:latin typeface="Calibri"/>
                <a:cs typeface="Calibri"/>
              </a:rPr>
              <a:t>&lt;</a:t>
            </a:r>
            <a:r>
              <a:rPr lang="en-US" sz="7200">
                <a:latin typeface="Calibri"/>
                <a:cs typeface="Calibri"/>
              </a:rPr>
              <a:t>click&gt;</a:t>
            </a:r>
            <a:endParaRPr lang="en-US" sz="7200">
              <a:effectLst/>
              <a:latin typeface="Calibri" panose="020F0502020204030204" pitchFamily="34" charset="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effectLst/>
                <a:latin typeface="Calibri" panose="020F0502020204030204" pitchFamily="34" charset="0"/>
              </a:rPr>
              <a:t>For example, product names and feature names and phrasing are difficult to get just right, and are trickiest when a generic word is in the product name. Just because we have a product called Azure SQL Database, doesn’t meant that every word Database is now capitalized.</a:t>
            </a:r>
            <a:endParaRPr lang="en-US" sz="9600">
              <a:effectLst/>
              <a:latin typeface="Calibri" panose="020F0502020204030204" pitchFamily="34" charset="0"/>
            </a:endParaRPr>
          </a:p>
          <a:p>
            <a:pPr marL="685800" marR="0">
              <a:spcBef>
                <a:spcPts val="0"/>
              </a:spcBef>
              <a:spcAft>
                <a:spcPts val="0"/>
              </a:spcAft>
            </a:pPr>
            <a:r>
              <a:rPr lang="en-US" sz="7200">
                <a:effectLst/>
                <a:latin typeface="Calibri" panose="020F0502020204030204" pitchFamily="34" charset="0"/>
              </a:rPr>
              <a:t>This is even more difficult for our international partners and customers, </a:t>
            </a:r>
            <a:r>
              <a:rPr lang="en-US" sz="9600" b="0" i="0">
                <a:solidFill>
                  <a:srgbClr val="171717"/>
                </a:solidFill>
                <a:effectLst/>
                <a:latin typeface="Segoe UI" panose="020B0502040204020203" pitchFamily="34" charset="0"/>
              </a:rPr>
              <a:t>because capitalization often means a product or service name shouldn't be translated or should be translated in a specific way, but lower case common noun of the same term should be translated. </a:t>
            </a:r>
          </a:p>
          <a:p>
            <a:pPr marL="685800" marR="0">
              <a:spcBef>
                <a:spcPts val="0"/>
              </a:spcBef>
              <a:spcAft>
                <a:spcPts val="0"/>
              </a:spcAft>
            </a:pPr>
            <a:r>
              <a:rPr lang="en-US" sz="9600" b="0" i="0">
                <a:solidFill>
                  <a:srgbClr val="171717"/>
                </a:solidFill>
                <a:effectLst/>
                <a:latin typeface="Segoe UI" panose="020B0502040204020203" pitchFamily="34" charset="0"/>
              </a:rPr>
              <a:t>Inconsistency in capitalization confuses translators and customers.</a:t>
            </a:r>
            <a:endParaRPr lang="en-US" sz="72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So that consistency is important, and so are the core goals of our brand voice: Above all, be </a:t>
            </a:r>
            <a:r>
              <a:rPr lang="en-US" sz="9600" b="0" i="0">
                <a:solidFill>
                  <a:srgbClr val="000000"/>
                </a:solidFill>
                <a:effectLst/>
                <a:latin typeface="Segoe UI" panose="020B0502040204020203" pitchFamily="34" charset="0"/>
              </a:rPr>
              <a:t>simple and human. </a:t>
            </a:r>
            <a:endParaRPr lang="en-US" sz="7200" b="0" i="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t>If we can do better to meet that goal, let us know!</a:t>
            </a:r>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last bit about contributions for localization issues, such as a translation issue.</a:t>
            </a:r>
          </a:p>
          <a:p>
            <a:endParaRPr lang="en-US"/>
          </a:p>
          <a:p>
            <a:r>
              <a:rPr lang="en-US"/>
              <a:t>If you’ve got a translation issue to raise, those are actually submitted by email now, this process changed within the last year. You can download an Outlook email template here. Submit your feedback in any language, it will be translated and routed to the correct localization team.</a:t>
            </a:r>
          </a:p>
          <a:p>
            <a:endParaRPr lang="en-US"/>
          </a:p>
          <a:p>
            <a:r>
              <a:rPr lang="en-US"/>
              <a:t>If you’ve got a technical issue with an article, and you’re most comfortable submitting your issue in another language, no problem. Instead of creating an Issue or PR in English, you can use that email template, it will be translated, and then passed on to the proper content teams, like our SQL Docs team.</a:t>
            </a:r>
          </a:p>
          <a:p>
            <a:endParaRPr lang="en-US"/>
          </a:p>
          <a:p>
            <a:r>
              <a:rPr lang="en-US"/>
              <a:t>Either way, thanks for contributing to making Microsoft Docs better for everyone, everywhere.</a:t>
            </a:r>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3048867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that you’ve seen how you can use GitHub to contribute to Docs, let’s briefly show you some inside baseball and talk about how we use GitHub to host Microsoft Documentation.</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10/13/2021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9900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Again, Microsoft Docs are edited in markdown or yaml. We’ve already talked about Markdown, </a:t>
            </a:r>
            <a:r>
              <a:rPr lang="en-US" b="0" i="0">
                <a:solidFill>
                  <a:srgbClr val="202122"/>
                </a:solidFill>
                <a:effectLst/>
                <a:latin typeface="Arial" panose="020B0604020202020204" pitchFamily="34" charset="0"/>
              </a:rPr>
              <a:t>YAML is used for tables of contents and FAQ articles where that format is better for SEO. YAML is also a plain text markup language used for structuring or serializing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spend most of our time using Visual Studio Code or Azure Data Studio to edit them. </a:t>
            </a:r>
            <a:r>
              <a:rPr lang="en-US" sz="120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have a rich set of metadata for each article. We do pay attention to how articles perform in terms of Search Engine Optimization and traffic patterns and trends, all driven through Azure Analytics and Kusto queries. We try to improve poorly performing articles.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big article updates we have systems to handle release branches – for when we want to work on documentation for months and then release a new product all at once, like during an Ignite keynote.</a:t>
            </a:r>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&lt;read notes instead&gt;</a:t>
            </a:r>
          </a:p>
          <a:p>
            <a:r>
              <a:rPr lang="en-US"/>
              <a:t>A bit about the mission statement of the hundreds of employees in Content and Learning at Microsoft. </a:t>
            </a:r>
          </a:p>
          <a:p>
            <a:endParaRPr lang="en-US"/>
          </a:p>
          <a:p>
            <a:r>
              <a:rPr lang="en-US"/>
              <a:t>Look, in short, we have two missions: &lt;click&gt;</a:t>
            </a:r>
          </a:p>
          <a:p>
            <a:pPr marL="228600" indent="-228600">
              <a:buAutoNum type="arabicParenR"/>
            </a:pPr>
            <a:r>
              <a:rPr lang="en-US"/>
              <a:t>We want to </a:t>
            </a:r>
            <a:r>
              <a:rPr lang="en-US" b="0" i="0" u="none" strike="noStrike">
                <a:solidFill>
                  <a:srgbClr val="000000"/>
                </a:solidFill>
                <a:effectLst/>
                <a:latin typeface="Segoe UI" panose="020B0502040204020203" pitchFamily="34" charset="0"/>
              </a:rPr>
              <a:t>enable students, job seekers, and workers online with great content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000000"/>
                </a:solidFill>
                <a:effectLst/>
                <a:latin typeface="Segoe UI" panose="020B0502040204020203" pitchFamily="34" charset="0"/>
              </a:rPr>
              <a:t>and 2) to build an active community of contributors to ensure we offer the breadth and depth of content to those audiences in need.</a:t>
            </a:r>
            <a:r>
              <a:rPr lang="en-US" b="0" i="0">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Well, that second goal is why we’re doing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We want to communicate specifically how you can be a part of a quality Microsoft Docs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Microsoft Docs aren’t Wikipedia, it’s not open to all edits, but we do have hundreds of thousands of articles, and we want to embrace the wisdom of you in the technical user community to help maintain a high level of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Opening the docs up to external contributors is how we scale.</a:t>
            </a: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a:t>
            </a:fld>
            <a:endParaRPr lang="en-US"/>
          </a:p>
        </p:txBody>
      </p:sp>
    </p:spTree>
    <p:extLst>
      <p:ext uri="{BB962C8B-B14F-4D97-AF65-F5344CB8AC3E}">
        <p14:creationId xmlns:p14="http://schemas.microsoft.com/office/powerpoint/2010/main" val="394407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Here’s some behind the scenes of how Microsoft Docs in Git works, specifically in GitHub,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repository, like azure-docs,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fork is a copy of the repo associated to your account up in GitHub. We each have created forks of the repo in our GitHub accounts. </a:t>
            </a:r>
          </a:p>
          <a:p>
            <a:pPr>
              <a:defRPr/>
            </a:pPr>
            <a:r>
              <a:rPr lang="en-US"/>
              <a:t>&lt;click&gt;</a:t>
            </a:r>
          </a:p>
          <a:p>
            <a:pPr>
              <a:defRPr/>
            </a:pPr>
            <a:r>
              <a:rPr lang="en-US"/>
              <a:t>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clone is a copy of a fork brought down locally, the files copied on to your workstation, so you can make edits.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work goes into a branch, here the branch is "fix-issue" with the iso date appended to the front. When you’re done, first, you commit the branch locally to your own clone on your workstation.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push a branch, and all the commits for it, to your Origin in GitHub.com, the fork of the code in your GitHub account.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Then, you issue a Pull Request, asking a </a:t>
            </a:r>
            <a:r>
              <a:rPr lang="en-US" err="1"/>
              <a:t>MicrosoftDocs</a:t>
            </a:r>
            <a:r>
              <a:rPr lang="en-US"/>
              <a:t> repository branch to accept commits from your repository’s branch, so that your changes can be merged from your Fork into the Main repo.</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To explain things a little closer to the reality of how we work internally, we actually have two repositories in the </a:t>
            </a:r>
            <a:r>
              <a:rPr lang="en-US" err="1"/>
              <a:t>MicrosoftDocs</a:t>
            </a:r>
            <a:r>
              <a:rPr lang="en-US"/>
              <a:t>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azure-docs repository drives the website, but like true professionals, we don’t develop against production!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when you submit Pull Requests, you don’t have to worry about that, your workflow and all the validation necessary occurs inside the public azure-docs repo.</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again, this same Docs as Code pattern applies to any Microsoft technology repo in Microsoft Docs. Any questions about how this works?</a:t>
            </a:r>
            <a:endParaRPr lang="en-US">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you can do all this through GitHub.com in the browser, but if you’re interested in learning more about Git and GitHub, here are some great resources from Microsoft Learn.</a:t>
            </a:r>
          </a:p>
        </p:txBody>
      </p:sp>
      <p:sp>
        <p:nvSpPr>
          <p:cNvPr id="4" name="Slide Number Placeholder 3"/>
          <p:cNvSpPr>
            <a:spLocks noGrp="1"/>
          </p:cNvSpPr>
          <p:nvPr>
            <p:ph type="sldNum" sz="quarter" idx="5"/>
          </p:nvPr>
        </p:nvSpPr>
        <p:spPr/>
        <p:txBody>
          <a:bodyPr/>
          <a:lstStyle/>
          <a:p>
            <a:fld id="{695A3CD2-1055-4A09-BE8D-9998B2DD1F94}" type="slidenum">
              <a:rPr lang="en-US" smtClean="0"/>
              <a:t>43</a:t>
            </a:fld>
            <a:endParaRPr lang="en-US"/>
          </a:p>
        </p:txBody>
      </p:sp>
    </p:spTree>
    <p:extLst>
      <p:ext uri="{BB962C8B-B14F-4D97-AF65-F5344CB8AC3E}">
        <p14:creationId xmlns:p14="http://schemas.microsoft.com/office/powerpoint/2010/main" val="3141246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10/13/2021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4531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a:t>In February 2021 we introduced dynamic recommended content in the footer of many Microsoft Docs articles.</a:t>
            </a:r>
          </a:p>
          <a:p>
            <a:r>
              <a:rPr lang="en-US" sz="1800">
                <a:effectLst/>
                <a:latin typeface="Calibri" panose="020F0502020204030204" pitchFamily="34" charset="0"/>
                <a:ea typeface="Calibri" panose="020F0502020204030204" pitchFamily="34" charset="0"/>
              </a:rPr>
              <a:t>The links in the content are determined by a machine learning solution, based on a model that describes customer behaviors with our documentation set. </a:t>
            </a:r>
            <a:endParaRPr lang="en-US" sz="9600">
              <a:effectLst/>
              <a:latin typeface="Calibri" panose="020F0502020204030204" pitchFamily="34" charset="0"/>
              <a:ea typeface="Calibri" panose="020F0502020204030204" pitchFamily="34" charset="0"/>
            </a:endParaRPr>
          </a:p>
          <a:p>
            <a:endParaRPr lang="en-US" sz="9600"/>
          </a:p>
          <a:p>
            <a:r>
              <a:rPr lang="en-US" sz="9600"/>
              <a:t>We’ve seen really positive metrics on tracking traffic to recommended files so far, so we think this is helpful in helping people find what they need.</a:t>
            </a:r>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2078320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a:t>&lt;read notes, allow gif to play&gt; </a:t>
            </a:r>
          </a:p>
          <a:p>
            <a:r>
              <a:rPr lang="en-US" sz="9600"/>
              <a:t>Also new to docs, you can add certifications to your login to docs.Microsoft.com by permanently (note, permanently!) connecting your Certification Profile from Microsoft Learn. Go to your profile in Learn or Docs to get here, go to Certifications, and click on Connect certification profile. </a:t>
            </a:r>
          </a:p>
          <a:p>
            <a:endParaRPr lang="en-US" sz="9600"/>
          </a:p>
          <a:p>
            <a:r>
              <a:rPr lang="en-US" sz="9600"/>
              <a:t>You can get notifications for certification renewals, and more, and link directly to Pearson VUE to schedule the exams you’re pursuing.</a:t>
            </a:r>
          </a:p>
        </p:txBody>
      </p:sp>
      <p:sp>
        <p:nvSpPr>
          <p:cNvPr id="4" name="Slide Number Placeholder 3"/>
          <p:cNvSpPr>
            <a:spLocks noGrp="1"/>
          </p:cNvSpPr>
          <p:nvPr>
            <p:ph type="sldNum" sz="quarter" idx="5"/>
          </p:nvPr>
        </p:nvSpPr>
        <p:spPr/>
        <p:txBody>
          <a:bodyPr/>
          <a:lstStyle/>
          <a:p>
            <a:fld id="{695A3CD2-1055-4A09-BE8D-9998B2DD1F94}" type="slidenum">
              <a:rPr lang="en-US" smtClean="0"/>
              <a:t>46</a:t>
            </a:fld>
            <a:endParaRPr lang="en-US"/>
          </a:p>
        </p:txBody>
      </p:sp>
    </p:spTree>
    <p:extLst>
      <p:ext uri="{BB962C8B-B14F-4D97-AF65-F5344CB8AC3E}">
        <p14:creationId xmlns:p14="http://schemas.microsoft.com/office/powerpoint/2010/main" val="4193859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&lt;optional slide for MVPs&gt;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For MVPs, the Docs and Learn Champion program gives you a unique code to append to links to Microsoft Learn and Docs content in your blogs and social media. This is a </a:t>
            </a:r>
            <a:r>
              <a:rPr lang="en-US" sz="9600" b="0" i="0">
                <a:solidFill>
                  <a:srgbClr val="000000"/>
                </a:solidFill>
                <a:effectLst/>
                <a:latin typeface="Segoe UI Light" panose="020B0502040204020203" pitchFamily="34" charset="0"/>
              </a:rPr>
              <a:t>WebTrends code that can be appended to links to help measure referrals from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a:solidFill>
                <a:srgbClr val="000000"/>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a:solidFill>
                  <a:srgbClr val="000000"/>
                </a:solidFill>
                <a:effectLst/>
                <a:latin typeface="Segoe UI Light" panose="020B0502040204020203" pitchFamily="34" charset="0"/>
              </a:rPr>
              <a:t>As a participant, you have the option to get a personalized report of your contribution analysis as part of the program, contact your MVP Program Manager for more information.</a:t>
            </a:r>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3003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600"/>
          </a:p>
        </p:txBody>
      </p:sp>
      <p:sp>
        <p:nvSpPr>
          <p:cNvPr id="4" name="Slide Number Placeholder 3"/>
          <p:cNvSpPr>
            <a:spLocks noGrp="1"/>
          </p:cNvSpPr>
          <p:nvPr>
            <p:ph type="sldNum" sz="quarter" idx="5"/>
          </p:nvPr>
        </p:nvSpPr>
        <p:spPr/>
        <p:txBody>
          <a:bodyPr/>
          <a:lstStyle/>
          <a:p>
            <a:fld id="{695A3CD2-1055-4A09-BE8D-9998B2DD1F94}" type="slidenum">
              <a:rPr lang="en-US" smtClean="0"/>
              <a:t>48</a:t>
            </a:fld>
            <a:endParaRPr lang="en-US"/>
          </a:p>
        </p:txBody>
      </p:sp>
    </p:spTree>
    <p:extLst>
      <p:ext uri="{BB962C8B-B14F-4D97-AF65-F5344CB8AC3E}">
        <p14:creationId xmlns:p14="http://schemas.microsoft.com/office/powerpoint/2010/main" val="1959471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600"/>
          </a:p>
        </p:txBody>
      </p:sp>
      <p:sp>
        <p:nvSpPr>
          <p:cNvPr id="4" name="Slide Number Placeholder 3"/>
          <p:cNvSpPr>
            <a:spLocks noGrp="1"/>
          </p:cNvSpPr>
          <p:nvPr>
            <p:ph type="sldNum" sz="quarter" idx="5"/>
          </p:nvPr>
        </p:nvSpPr>
        <p:spPr/>
        <p:txBody>
          <a:bodyPr/>
          <a:lstStyle/>
          <a:p>
            <a:fld id="{695A3CD2-1055-4A09-BE8D-9998B2DD1F94}" type="slidenum">
              <a:rPr lang="en-US" smtClean="0"/>
              <a:t>49</a:t>
            </a:fld>
            <a:endParaRPr lang="en-US"/>
          </a:p>
        </p:txBody>
      </p:sp>
    </p:spTree>
    <p:extLst>
      <p:ext uri="{BB962C8B-B14F-4D97-AF65-F5344CB8AC3E}">
        <p14:creationId xmlns:p14="http://schemas.microsoft.com/office/powerpoint/2010/main" val="128816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SQL Docs team is one of many Docs teams for different products in Microsoft’s Cloud + AI DevRel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is DevRel?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a greater role, Developer Relations is the team that involves </a:t>
            </a:r>
            <a:r>
              <a:rPr lang="en-US" b="0" i="0">
                <a:solidFill>
                  <a:srgbClr val="212529"/>
                </a:solidFill>
                <a:effectLst/>
                <a:latin typeface="Arial" panose="020B0604020202020204" pitchFamily="34" charset="0"/>
              </a:rPr>
              <a:t>activities that connect developers and in-house manufactured goods/services with external users. DevRel ensures that products establish a good, continuous relationship with external developers through mutual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DevRel definitely involves documentation, but also reference documentation for how to call APIs and code samples.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DevRel in other companies might also look like: community management, issue reporting and triage, release notes, focus groups, and public interaction. Your favorite video game for example has DevRel folks to send and receive communication with the public about bug reports, troubleshooting, patch notes, discussion, mods, etc.</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DevRel folks are technical and know the products well. In fact, some tech companies cycle developers in and out of DevRel positions so that DevRel folks have a keen awareness of technical detail, but also, so that Developers see how the end user consumes the products and the communication.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At Microsoft, DevRel teams usually have a strong technical background from consulting or support positions. Most also have experience with project management, technical writing, blogging, or book writing.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Finally, DevRel is a strategic advantage for product teams because this type of outreach enhances adoption and provides authentic community engagement that goes beyond marketing and social media. Microsoft feels like its DevRel is a strategic advantage over competitors.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In a way, DevRel is NOT marketing to CIOs and CEOs, it’s marketing to developers and technical folks like you. There are products out there we’ve all used and continued to use because we had good documentation and support experiences, or because of easy adoption or smooth learning curves.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So in that spirit of authentic community involvement, let’s dive in!</a:t>
            </a:r>
          </a:p>
        </p:txBody>
      </p:sp>
      <p:sp>
        <p:nvSpPr>
          <p:cNvPr id="4" name="Slide Number Placeholder 3"/>
          <p:cNvSpPr>
            <a:spLocks noGrp="1"/>
          </p:cNvSpPr>
          <p:nvPr>
            <p:ph type="sldNum" sz="quarter" idx="5"/>
          </p:nvPr>
        </p:nvSpPr>
        <p:spPr/>
        <p:txBody>
          <a:bodyPr/>
          <a:lstStyle/>
          <a:p>
            <a:fld id="{695A3CD2-1055-4A09-BE8D-9998B2DD1F94}" type="slidenum">
              <a:rPr lang="en-US" smtClean="0"/>
              <a:t>5</a:t>
            </a:fld>
            <a:endParaRPr lang="en-US"/>
          </a:p>
        </p:txBody>
      </p:sp>
    </p:spTree>
    <p:extLst>
      <p:ext uri="{BB962C8B-B14F-4D97-AF65-F5344CB8AC3E}">
        <p14:creationId xmlns:p14="http://schemas.microsoft.com/office/powerpoint/2010/main" val="34331014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51</a:t>
            </a:fld>
            <a:endParaRPr lang="en-US"/>
          </a:p>
        </p:txBody>
      </p:sp>
    </p:spTree>
    <p:extLst>
      <p:ext uri="{BB962C8B-B14F-4D97-AF65-F5344CB8AC3E}">
        <p14:creationId xmlns:p14="http://schemas.microsoft.com/office/powerpoint/2010/main" val="3571498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Alright let’s talk about Microsoft Docs and how you use them.</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10/13/2021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2174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you a map around navigating specific docs, and some of the features we have here, without explaining every button.</a:t>
            </a:r>
          </a:p>
          <a:p>
            <a:r>
              <a:rPr lang="en-US"/>
              <a:t>&lt;click&gt;</a:t>
            </a:r>
          </a:p>
          <a:p>
            <a:r>
              <a:rPr lang="en-US"/>
              <a:t>The Save button allows you to save links to collections, to organize docs into groups that you might be using for a specific project or certification exam. You can save docs to a collection alongside Microsoft Learn modules and Q&amp;A pages as well to gather your materials into one place.</a:t>
            </a:r>
          </a:p>
          <a:p>
            <a:r>
              <a:rPr lang="en-US"/>
              <a:t>&lt;click&gt;</a:t>
            </a:r>
          </a:p>
          <a:p>
            <a:r>
              <a:rPr lang="en-US"/>
              <a:t>You see two search boxes. The first right at the top searches the entire technology stack you’re in, for example, all of Azure.</a:t>
            </a:r>
          </a:p>
          <a:p>
            <a:r>
              <a:rPr lang="en-US"/>
              <a:t>&lt;click&gt;</a:t>
            </a:r>
          </a:p>
          <a:p>
            <a:r>
              <a:rPr lang="en-US"/>
              <a:t>The table of contents on the left covers many different articles, and it is here you can search titles inside a given Table of Contents. </a:t>
            </a:r>
          </a:p>
          <a:p>
            <a:r>
              <a:rPr lang="en-US"/>
              <a:t>&lt;click&gt;</a:t>
            </a:r>
          </a:p>
          <a:p>
            <a:r>
              <a:rPr lang="en-US"/>
              <a:t>On the right, you’ll see a navigation for the article itself. </a:t>
            </a:r>
          </a:p>
          <a:p>
            <a:r>
              <a:rPr lang="en-US"/>
              <a:t>&lt;click&gt;</a:t>
            </a:r>
          </a:p>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7</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you a map around navigating specific docs, and some of the features we have here, without explaining every button.</a:t>
            </a:r>
          </a:p>
          <a:p>
            <a:r>
              <a:rPr lang="en-US"/>
              <a:t>&lt;click&gt;</a:t>
            </a:r>
          </a:p>
          <a:p>
            <a:r>
              <a:rPr lang="en-US"/>
              <a:t>The Save button allows you to save links to collections, to organize docs into groups that you might be using for a specific project or certification exam. You can save docs to a collection alongside Microsoft Learn modules and Q&amp;A pages as well to gather your materials into one place.</a:t>
            </a:r>
          </a:p>
          <a:p>
            <a:r>
              <a:rPr lang="en-US"/>
              <a:t>&lt;click&gt;</a:t>
            </a:r>
          </a:p>
          <a:p>
            <a:r>
              <a:rPr lang="en-US"/>
              <a:t>You see two search boxes. The first right at the top searches the entire technology stack you’re in, for example, all of Azure.</a:t>
            </a:r>
          </a:p>
          <a:p>
            <a:r>
              <a:rPr lang="en-US"/>
              <a:t>&lt;click&gt;</a:t>
            </a:r>
          </a:p>
          <a:p>
            <a:r>
              <a:rPr lang="en-US"/>
              <a:t>The table of contents on the left covers many different articles, and it is here you can search titles inside a given Table of Contents. </a:t>
            </a:r>
          </a:p>
          <a:p>
            <a:r>
              <a:rPr lang="en-US"/>
              <a:t>&lt;click&gt;</a:t>
            </a:r>
          </a:p>
          <a:p>
            <a:r>
              <a:rPr lang="en-US"/>
              <a:t>On the right, you’ll see a navigation for the article itself. </a:t>
            </a:r>
          </a:p>
          <a:p>
            <a:r>
              <a:rPr lang="en-US"/>
              <a:t>&lt;click&gt;</a:t>
            </a:r>
          </a:p>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8</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you a map around navigating specific docs, and some of the features we have here, without explaining every button.</a:t>
            </a:r>
          </a:p>
          <a:p>
            <a:r>
              <a:rPr lang="en-US"/>
              <a:t>&lt;click&gt;</a:t>
            </a:r>
          </a:p>
          <a:p>
            <a:r>
              <a:rPr lang="en-US"/>
              <a:t>The Save button allows you to save links to collections, to organize docs into groups that you might be using for a specific project or certification exam. You can save docs to a collection alongside Microsoft Learn modules and Q&amp;A pages as well to gather your materials into one place.</a:t>
            </a:r>
          </a:p>
          <a:p>
            <a:r>
              <a:rPr lang="en-US"/>
              <a:t>&lt;click&gt;</a:t>
            </a:r>
          </a:p>
          <a:p>
            <a:r>
              <a:rPr lang="en-US"/>
              <a:t>You see two search boxes. The first right at the top searches the entire technology stack you’re in, for example, all of Azure.</a:t>
            </a:r>
          </a:p>
          <a:p>
            <a:r>
              <a:rPr lang="en-US"/>
              <a:t>&lt;click&gt;</a:t>
            </a:r>
          </a:p>
          <a:p>
            <a:r>
              <a:rPr lang="en-US"/>
              <a:t>The table of contents on the left covers many different articles, and it is here you can search titles inside a given Table of Contents. </a:t>
            </a:r>
          </a:p>
          <a:p>
            <a:r>
              <a:rPr lang="en-US"/>
              <a:t>&lt;click&gt;</a:t>
            </a:r>
          </a:p>
          <a:p>
            <a:r>
              <a:rPr lang="en-US"/>
              <a:t>On the right, you’ll see a navigation for the article itself. </a:t>
            </a:r>
          </a:p>
          <a:p>
            <a:r>
              <a:rPr lang="en-US"/>
              <a:t>&lt;click&gt;</a:t>
            </a:r>
          </a:p>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9</a:t>
            </a:fld>
            <a:endParaRPr lang="en-US"/>
          </a:p>
        </p:txBody>
      </p:sp>
    </p:spTree>
    <p:extLst>
      <p:ext uri="{BB962C8B-B14F-4D97-AF65-F5344CB8AC3E}">
        <p14:creationId xmlns:p14="http://schemas.microsoft.com/office/powerpoint/2010/main" val="3071852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4.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4.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4.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980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02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814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314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4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76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523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051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4525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0849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770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60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42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81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86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2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5119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00404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55575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03679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93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298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60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61376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344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33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3745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0426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21230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47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7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92424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4526577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13589639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529560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9793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5791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33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24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65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19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429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01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536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0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82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4015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7950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3438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685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4552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80202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36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67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0124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2779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6659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211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9194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8339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1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08211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248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891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B19-5835-4FE8-8B6E-BBC89BFE5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0F05C-2D2E-416E-8F86-BE0325D32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4371-FB49-4A8F-8E80-11D881DC3C8A}"/>
              </a:ext>
            </a:extLst>
          </p:cNvPr>
          <p:cNvSpPr>
            <a:spLocks noGrp="1"/>
          </p:cNvSpPr>
          <p:nvPr>
            <p:ph type="dt" sz="half" idx="10"/>
          </p:nvPr>
        </p:nvSpPr>
        <p:spPr/>
        <p:txBody>
          <a:bodyPr/>
          <a:lstStyle/>
          <a:p>
            <a:fld id="{67EA0433-77EC-4E44-9D1F-A8BD276A1DB5}" type="datetimeFigureOut">
              <a:rPr lang="en-US" smtClean="0"/>
              <a:t>10/13/2021</a:t>
            </a:fld>
            <a:endParaRPr lang="en-US"/>
          </a:p>
        </p:txBody>
      </p:sp>
      <p:sp>
        <p:nvSpPr>
          <p:cNvPr id="5" name="Footer Placeholder 4">
            <a:extLst>
              <a:ext uri="{FF2B5EF4-FFF2-40B4-BE49-F238E27FC236}">
                <a16:creationId xmlns:a16="http://schemas.microsoft.com/office/drawing/2014/main" id="{8CA04567-2481-4081-8A7D-0624543F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E151E-3DA4-4B39-A887-53CD77123329}"/>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444561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BEE6A8-48F6-4325-8825-428F6105C704}"/>
              </a:ext>
            </a:extLst>
          </p:cNvPr>
          <p:cNvSpPr>
            <a:spLocks noGrp="1"/>
          </p:cNvSpPr>
          <p:nvPr>
            <p:ph type="dt" sz="half" idx="10"/>
          </p:nvPr>
        </p:nvSpPr>
        <p:spPr/>
        <p:txBody>
          <a:bodyPr/>
          <a:lstStyle/>
          <a:p>
            <a:fld id="{67EA0433-77EC-4E44-9D1F-A8BD276A1DB5}" type="datetimeFigureOut">
              <a:rPr lang="en-US" smtClean="0"/>
              <a:t>10/13/2021</a:t>
            </a:fld>
            <a:endParaRPr lang="en-US"/>
          </a:p>
        </p:txBody>
      </p:sp>
      <p:sp>
        <p:nvSpPr>
          <p:cNvPr id="3" name="Footer Placeholder 2">
            <a:extLst>
              <a:ext uri="{FF2B5EF4-FFF2-40B4-BE49-F238E27FC236}">
                <a16:creationId xmlns:a16="http://schemas.microsoft.com/office/drawing/2014/main" id="{3AD96439-A574-4D27-8D0D-D6FA1081F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198D98-6D77-41C7-AC41-58E1D2A14C12}"/>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02826567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57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fld id="{C34F8A63-069E-43DA-9941-56BCA4518944}" type="datetimeFigureOut">
              <a:rPr lang="en-CA" smtClean="0"/>
              <a:t>2021-10-13</a:t>
            </a:fld>
            <a:endParaRPr lang="en-CA"/>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fld id="{40632A48-BC8E-4A6A-9624-DA167A334A3D}" type="slidenum">
              <a:rPr lang="en-CA" smtClean="0"/>
              <a:t>‹#›</a:t>
            </a:fld>
            <a:endParaRPr lang="en-CA"/>
          </a:p>
        </p:txBody>
      </p:sp>
    </p:spTree>
    <p:extLst>
      <p:ext uri="{BB962C8B-B14F-4D97-AF65-F5344CB8AC3E}">
        <p14:creationId xmlns:p14="http://schemas.microsoft.com/office/powerpoint/2010/main" val="998053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14:pan/>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189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8188199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0165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856233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2751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74910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18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08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174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314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123883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423845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72030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10/13/2021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2891495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69971139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5658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24601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5863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694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127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174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223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87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10/13/2021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521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08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72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86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60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1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42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741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65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10/13/2021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25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101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7313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3202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9605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6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7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7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076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43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21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7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90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67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08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03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06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0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35328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726351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5168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985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651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44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716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810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9.emf"/><Relationship Id="rId3" Type="http://schemas.openxmlformats.org/officeDocument/2006/relationships/slideLayout" Target="../slideLayouts/slideLayout39.xml"/><Relationship Id="rId21" Type="http://schemas.openxmlformats.org/officeDocument/2006/relationships/image" Target="../media/image12.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0.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78.xml"/><Relationship Id="rId117" Type="http://schemas.openxmlformats.org/officeDocument/2006/relationships/slideLayout" Target="../slideLayouts/slideLayout169.xml"/><Relationship Id="rId21" Type="http://schemas.openxmlformats.org/officeDocument/2006/relationships/slideLayout" Target="../slideLayouts/slideLayout73.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63" Type="http://schemas.openxmlformats.org/officeDocument/2006/relationships/slideLayout" Target="../slideLayouts/slideLayout115.xml"/><Relationship Id="rId68" Type="http://schemas.openxmlformats.org/officeDocument/2006/relationships/slideLayout" Target="../slideLayouts/slideLayout120.xml"/><Relationship Id="rId84" Type="http://schemas.openxmlformats.org/officeDocument/2006/relationships/slideLayout" Target="../slideLayouts/slideLayout136.xml"/><Relationship Id="rId89" Type="http://schemas.openxmlformats.org/officeDocument/2006/relationships/slideLayout" Target="../slideLayouts/slideLayout141.xml"/><Relationship Id="rId112" Type="http://schemas.openxmlformats.org/officeDocument/2006/relationships/slideLayout" Target="../slideLayouts/slideLayout164.xml"/><Relationship Id="rId16" Type="http://schemas.openxmlformats.org/officeDocument/2006/relationships/slideLayout" Target="../slideLayouts/slideLayout68.xml"/><Relationship Id="rId107" Type="http://schemas.openxmlformats.org/officeDocument/2006/relationships/slideLayout" Target="../slideLayouts/slideLayout159.xml"/><Relationship Id="rId11" Type="http://schemas.openxmlformats.org/officeDocument/2006/relationships/slideLayout" Target="../slideLayouts/slideLayout63.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53" Type="http://schemas.openxmlformats.org/officeDocument/2006/relationships/slideLayout" Target="../slideLayouts/slideLayout105.xml"/><Relationship Id="rId58" Type="http://schemas.openxmlformats.org/officeDocument/2006/relationships/slideLayout" Target="../slideLayouts/slideLayout110.xml"/><Relationship Id="rId74" Type="http://schemas.openxmlformats.org/officeDocument/2006/relationships/slideLayout" Target="../slideLayouts/slideLayout126.xml"/><Relationship Id="rId79" Type="http://schemas.openxmlformats.org/officeDocument/2006/relationships/slideLayout" Target="../slideLayouts/slideLayout131.xml"/><Relationship Id="rId102" Type="http://schemas.openxmlformats.org/officeDocument/2006/relationships/slideLayout" Target="../slideLayouts/slideLayout154.xml"/><Relationship Id="rId5" Type="http://schemas.openxmlformats.org/officeDocument/2006/relationships/slideLayout" Target="../slideLayouts/slideLayout57.xml"/><Relationship Id="rId90" Type="http://schemas.openxmlformats.org/officeDocument/2006/relationships/slideLayout" Target="../slideLayouts/slideLayout142.xml"/><Relationship Id="rId95" Type="http://schemas.openxmlformats.org/officeDocument/2006/relationships/slideLayout" Target="../slideLayouts/slideLayout147.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64" Type="http://schemas.openxmlformats.org/officeDocument/2006/relationships/slideLayout" Target="../slideLayouts/slideLayout116.xml"/><Relationship Id="rId69" Type="http://schemas.openxmlformats.org/officeDocument/2006/relationships/slideLayout" Target="../slideLayouts/slideLayout121.xml"/><Relationship Id="rId113" Type="http://schemas.openxmlformats.org/officeDocument/2006/relationships/slideLayout" Target="../slideLayouts/slideLayout165.xml"/><Relationship Id="rId118" Type="http://schemas.openxmlformats.org/officeDocument/2006/relationships/theme" Target="../theme/theme4.xml"/><Relationship Id="rId80" Type="http://schemas.openxmlformats.org/officeDocument/2006/relationships/slideLayout" Target="../slideLayouts/slideLayout132.xml"/><Relationship Id="rId85" Type="http://schemas.openxmlformats.org/officeDocument/2006/relationships/slideLayout" Target="../slideLayouts/slideLayout137.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59" Type="http://schemas.openxmlformats.org/officeDocument/2006/relationships/slideLayout" Target="../slideLayouts/slideLayout111.xml"/><Relationship Id="rId103" Type="http://schemas.openxmlformats.org/officeDocument/2006/relationships/slideLayout" Target="../slideLayouts/slideLayout155.xml"/><Relationship Id="rId108" Type="http://schemas.openxmlformats.org/officeDocument/2006/relationships/slideLayout" Target="../slideLayouts/slideLayout160.xml"/><Relationship Id="rId54" Type="http://schemas.openxmlformats.org/officeDocument/2006/relationships/slideLayout" Target="../slideLayouts/slideLayout106.xml"/><Relationship Id="rId70" Type="http://schemas.openxmlformats.org/officeDocument/2006/relationships/slideLayout" Target="../slideLayouts/slideLayout122.xml"/><Relationship Id="rId75" Type="http://schemas.openxmlformats.org/officeDocument/2006/relationships/slideLayout" Target="../slideLayouts/slideLayout127.xml"/><Relationship Id="rId91" Type="http://schemas.openxmlformats.org/officeDocument/2006/relationships/slideLayout" Target="../slideLayouts/slideLayout143.xml"/><Relationship Id="rId96" Type="http://schemas.openxmlformats.org/officeDocument/2006/relationships/slideLayout" Target="../slideLayouts/slideLayout14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49" Type="http://schemas.openxmlformats.org/officeDocument/2006/relationships/slideLayout" Target="../slideLayouts/slideLayout101.xml"/><Relationship Id="rId114" Type="http://schemas.openxmlformats.org/officeDocument/2006/relationships/slideLayout" Target="../slideLayouts/slideLayout166.xml"/><Relationship Id="rId119" Type="http://schemas.openxmlformats.org/officeDocument/2006/relationships/image" Target="../media/image9.emf"/><Relationship Id="rId10" Type="http://schemas.openxmlformats.org/officeDocument/2006/relationships/slideLayout" Target="../slideLayouts/slideLayout62.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60" Type="http://schemas.openxmlformats.org/officeDocument/2006/relationships/slideLayout" Target="../slideLayouts/slideLayout112.xml"/><Relationship Id="rId65" Type="http://schemas.openxmlformats.org/officeDocument/2006/relationships/slideLayout" Target="../slideLayouts/slideLayout117.xml"/><Relationship Id="rId73" Type="http://schemas.openxmlformats.org/officeDocument/2006/relationships/slideLayout" Target="../slideLayouts/slideLayout125.xml"/><Relationship Id="rId78" Type="http://schemas.openxmlformats.org/officeDocument/2006/relationships/slideLayout" Target="../slideLayouts/slideLayout130.xml"/><Relationship Id="rId81" Type="http://schemas.openxmlformats.org/officeDocument/2006/relationships/slideLayout" Target="../slideLayouts/slideLayout133.xml"/><Relationship Id="rId86" Type="http://schemas.openxmlformats.org/officeDocument/2006/relationships/slideLayout" Target="../slideLayouts/slideLayout138.xml"/><Relationship Id="rId94" Type="http://schemas.openxmlformats.org/officeDocument/2006/relationships/slideLayout" Target="../slideLayouts/slideLayout146.xml"/><Relationship Id="rId99" Type="http://schemas.openxmlformats.org/officeDocument/2006/relationships/slideLayout" Target="../slideLayouts/slideLayout151.xml"/><Relationship Id="rId101" Type="http://schemas.openxmlformats.org/officeDocument/2006/relationships/slideLayout" Target="../slideLayouts/slideLayout15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9" Type="http://schemas.openxmlformats.org/officeDocument/2006/relationships/slideLayout" Target="../slideLayouts/slideLayout91.xml"/><Relationship Id="rId109" Type="http://schemas.openxmlformats.org/officeDocument/2006/relationships/slideLayout" Target="../slideLayouts/slideLayout161.xml"/><Relationship Id="rId34" Type="http://schemas.openxmlformats.org/officeDocument/2006/relationships/slideLayout" Target="../slideLayouts/slideLayout86.xml"/><Relationship Id="rId50" Type="http://schemas.openxmlformats.org/officeDocument/2006/relationships/slideLayout" Target="../slideLayouts/slideLayout102.xml"/><Relationship Id="rId55" Type="http://schemas.openxmlformats.org/officeDocument/2006/relationships/slideLayout" Target="../slideLayouts/slideLayout107.xml"/><Relationship Id="rId76" Type="http://schemas.openxmlformats.org/officeDocument/2006/relationships/slideLayout" Target="../slideLayouts/slideLayout128.xml"/><Relationship Id="rId97" Type="http://schemas.openxmlformats.org/officeDocument/2006/relationships/slideLayout" Target="../slideLayouts/slideLayout149.xml"/><Relationship Id="rId104" Type="http://schemas.openxmlformats.org/officeDocument/2006/relationships/slideLayout" Target="../slideLayouts/slideLayout156.xml"/><Relationship Id="rId7" Type="http://schemas.openxmlformats.org/officeDocument/2006/relationships/slideLayout" Target="../slideLayouts/slideLayout59.xml"/><Relationship Id="rId71" Type="http://schemas.openxmlformats.org/officeDocument/2006/relationships/slideLayout" Target="../slideLayouts/slideLayout123.xml"/><Relationship Id="rId92" Type="http://schemas.openxmlformats.org/officeDocument/2006/relationships/slideLayout" Target="../slideLayouts/slideLayout144.xml"/><Relationship Id="rId2" Type="http://schemas.openxmlformats.org/officeDocument/2006/relationships/slideLayout" Target="../slideLayouts/slideLayout54.xml"/><Relationship Id="rId29" Type="http://schemas.openxmlformats.org/officeDocument/2006/relationships/slideLayout" Target="../slideLayouts/slideLayout81.xml"/><Relationship Id="rId24" Type="http://schemas.openxmlformats.org/officeDocument/2006/relationships/slideLayout" Target="../slideLayouts/slideLayout76.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66" Type="http://schemas.openxmlformats.org/officeDocument/2006/relationships/slideLayout" Target="../slideLayouts/slideLayout118.xml"/><Relationship Id="rId87" Type="http://schemas.openxmlformats.org/officeDocument/2006/relationships/slideLayout" Target="../slideLayouts/slideLayout139.xml"/><Relationship Id="rId110" Type="http://schemas.openxmlformats.org/officeDocument/2006/relationships/slideLayout" Target="../slideLayouts/slideLayout162.xml"/><Relationship Id="rId115" Type="http://schemas.openxmlformats.org/officeDocument/2006/relationships/slideLayout" Target="../slideLayouts/slideLayout167.xml"/><Relationship Id="rId61" Type="http://schemas.openxmlformats.org/officeDocument/2006/relationships/slideLayout" Target="../slideLayouts/slideLayout113.xml"/><Relationship Id="rId82" Type="http://schemas.openxmlformats.org/officeDocument/2006/relationships/slideLayout" Target="../slideLayouts/slideLayout134.xml"/><Relationship Id="rId19" Type="http://schemas.openxmlformats.org/officeDocument/2006/relationships/slideLayout" Target="../slideLayouts/slideLayout71.xml"/><Relationship Id="rId14" Type="http://schemas.openxmlformats.org/officeDocument/2006/relationships/slideLayout" Target="../slideLayouts/slideLayout66.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56" Type="http://schemas.openxmlformats.org/officeDocument/2006/relationships/slideLayout" Target="../slideLayouts/slideLayout108.xml"/><Relationship Id="rId77" Type="http://schemas.openxmlformats.org/officeDocument/2006/relationships/slideLayout" Target="../slideLayouts/slideLayout129.xml"/><Relationship Id="rId100" Type="http://schemas.openxmlformats.org/officeDocument/2006/relationships/slideLayout" Target="../slideLayouts/slideLayout152.xml"/><Relationship Id="rId105" Type="http://schemas.openxmlformats.org/officeDocument/2006/relationships/slideLayout" Target="../slideLayouts/slideLayout157.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72" Type="http://schemas.openxmlformats.org/officeDocument/2006/relationships/slideLayout" Target="../slideLayouts/slideLayout124.xml"/><Relationship Id="rId93" Type="http://schemas.openxmlformats.org/officeDocument/2006/relationships/slideLayout" Target="../slideLayouts/slideLayout145.xml"/><Relationship Id="rId98" Type="http://schemas.openxmlformats.org/officeDocument/2006/relationships/slideLayout" Target="../slideLayouts/slideLayout150.xml"/><Relationship Id="rId3" Type="http://schemas.openxmlformats.org/officeDocument/2006/relationships/slideLayout" Target="../slideLayouts/slideLayout55.xml"/><Relationship Id="rId25" Type="http://schemas.openxmlformats.org/officeDocument/2006/relationships/slideLayout" Target="../slideLayouts/slideLayout77.xml"/><Relationship Id="rId46" Type="http://schemas.openxmlformats.org/officeDocument/2006/relationships/slideLayout" Target="../slideLayouts/slideLayout98.xml"/><Relationship Id="rId67" Type="http://schemas.openxmlformats.org/officeDocument/2006/relationships/slideLayout" Target="../slideLayouts/slideLayout119.xml"/><Relationship Id="rId116" Type="http://schemas.openxmlformats.org/officeDocument/2006/relationships/slideLayout" Target="../slideLayouts/slideLayout16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62" Type="http://schemas.openxmlformats.org/officeDocument/2006/relationships/slideLayout" Target="../slideLayouts/slideLayout114.xml"/><Relationship Id="rId83" Type="http://schemas.openxmlformats.org/officeDocument/2006/relationships/slideLayout" Target="../slideLayouts/slideLayout135.xml"/><Relationship Id="rId88" Type="http://schemas.openxmlformats.org/officeDocument/2006/relationships/slideLayout" Target="../slideLayouts/slideLayout140.xml"/><Relationship Id="rId111" Type="http://schemas.openxmlformats.org/officeDocument/2006/relationships/slideLayout" Target="../slideLayouts/slideLayout163.xml"/><Relationship Id="rId15" Type="http://schemas.openxmlformats.org/officeDocument/2006/relationships/slideLayout" Target="../slideLayouts/slideLayout67.xml"/><Relationship Id="rId36" Type="http://schemas.openxmlformats.org/officeDocument/2006/relationships/slideLayout" Target="../slideLayouts/slideLayout88.xml"/><Relationship Id="rId57" Type="http://schemas.openxmlformats.org/officeDocument/2006/relationships/slideLayout" Target="../slideLayouts/slideLayout109.xml"/><Relationship Id="rId106"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10/13/2021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400" r:id="rId12"/>
    <p:sldLayoutId id="21474844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85882" y="6420705"/>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a:t>#DevRelCamp2021</a:t>
            </a:r>
          </a:p>
        </p:txBody>
      </p:sp>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Tree>
    <p:extLst>
      <p:ext uri="{BB962C8B-B14F-4D97-AF65-F5344CB8AC3E}">
        <p14:creationId xmlns:p14="http://schemas.microsoft.com/office/powerpoint/2010/main" val="151830361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5565132"/>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 id="2147484330" r:id="rId48"/>
    <p:sldLayoutId id="2147484331" r:id="rId49"/>
    <p:sldLayoutId id="2147484332" r:id="rId50"/>
    <p:sldLayoutId id="2147484333" r:id="rId51"/>
    <p:sldLayoutId id="2147484334" r:id="rId52"/>
    <p:sldLayoutId id="2147484335" r:id="rId53"/>
    <p:sldLayoutId id="2147484336" r:id="rId54"/>
    <p:sldLayoutId id="2147484337" r:id="rId55"/>
    <p:sldLayoutId id="2147484338" r:id="rId56"/>
    <p:sldLayoutId id="2147484339" r:id="rId57"/>
    <p:sldLayoutId id="2147484340" r:id="rId58"/>
    <p:sldLayoutId id="2147484341" r:id="rId59"/>
    <p:sldLayoutId id="2147484342" r:id="rId60"/>
    <p:sldLayoutId id="2147484343" r:id="rId61"/>
    <p:sldLayoutId id="2147484344" r:id="rId62"/>
    <p:sldLayoutId id="2147484345" r:id="rId63"/>
    <p:sldLayoutId id="2147484346" r:id="rId64"/>
    <p:sldLayoutId id="2147484347" r:id="rId65"/>
    <p:sldLayoutId id="2147484348" r:id="rId66"/>
    <p:sldLayoutId id="2147484349" r:id="rId67"/>
    <p:sldLayoutId id="2147484350" r:id="rId68"/>
    <p:sldLayoutId id="2147484351" r:id="rId69"/>
    <p:sldLayoutId id="2147484352" r:id="rId70"/>
    <p:sldLayoutId id="2147484353" r:id="rId71"/>
    <p:sldLayoutId id="2147484354" r:id="rId72"/>
    <p:sldLayoutId id="2147484355" r:id="rId73"/>
    <p:sldLayoutId id="2147484356" r:id="rId74"/>
    <p:sldLayoutId id="2147484357" r:id="rId75"/>
    <p:sldLayoutId id="2147484358" r:id="rId76"/>
    <p:sldLayoutId id="2147484359" r:id="rId77"/>
    <p:sldLayoutId id="2147484360" r:id="rId78"/>
    <p:sldLayoutId id="2147484361" r:id="rId79"/>
    <p:sldLayoutId id="2147484362" r:id="rId80"/>
    <p:sldLayoutId id="2147484363" r:id="rId81"/>
    <p:sldLayoutId id="2147484364" r:id="rId82"/>
    <p:sldLayoutId id="2147484365" r:id="rId83"/>
    <p:sldLayoutId id="2147484366" r:id="rId84"/>
    <p:sldLayoutId id="2147484367" r:id="rId85"/>
    <p:sldLayoutId id="2147484368" r:id="rId86"/>
    <p:sldLayoutId id="2147484369" r:id="rId87"/>
    <p:sldLayoutId id="2147484370" r:id="rId88"/>
    <p:sldLayoutId id="2147484371" r:id="rId89"/>
    <p:sldLayoutId id="2147484372" r:id="rId90"/>
    <p:sldLayoutId id="2147484373" r:id="rId91"/>
    <p:sldLayoutId id="2147484374" r:id="rId92"/>
    <p:sldLayoutId id="2147484375" r:id="rId93"/>
    <p:sldLayoutId id="2147484376" r:id="rId94"/>
    <p:sldLayoutId id="2147484377" r:id="rId95"/>
    <p:sldLayoutId id="2147484378" r:id="rId96"/>
    <p:sldLayoutId id="2147484379" r:id="rId97"/>
    <p:sldLayoutId id="2147484380" r:id="rId98"/>
    <p:sldLayoutId id="2147484381" r:id="rId99"/>
    <p:sldLayoutId id="2147484382" r:id="rId100"/>
    <p:sldLayoutId id="2147484383" r:id="rId101"/>
    <p:sldLayoutId id="2147484384" r:id="rId102"/>
    <p:sldLayoutId id="2147484385" r:id="rId103"/>
    <p:sldLayoutId id="2147484386" r:id="rId104"/>
    <p:sldLayoutId id="2147484387" r:id="rId105"/>
    <p:sldLayoutId id="2147484388" r:id="rId106"/>
    <p:sldLayoutId id="2147484389" r:id="rId107"/>
    <p:sldLayoutId id="2147484390" r:id="rId108"/>
    <p:sldLayoutId id="2147484391" r:id="rId109"/>
    <p:sldLayoutId id="2147484392" r:id="rId110"/>
    <p:sldLayoutId id="2147484393" r:id="rId111"/>
    <p:sldLayoutId id="2147484394" r:id="rId112"/>
    <p:sldLayoutId id="2147484395" r:id="rId113"/>
    <p:sldLayoutId id="2147484396" r:id="rId114"/>
    <p:sldLayoutId id="2147484397" r:id="rId115"/>
    <p:sldLayoutId id="2147484398" r:id="rId116"/>
    <p:sldLayoutId id="2147484399"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55.xml"/><Relationship Id="rId5" Type="http://schemas.openxmlformats.org/officeDocument/2006/relationships/image" Target="../media/image39.pn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25.xml"/><Relationship Id="rId5" Type="http://schemas.openxmlformats.org/officeDocument/2006/relationships/image" Target="../media/image40.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customXml" Target="../ink/ink6.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42.xml"/><Relationship Id="rId5" Type="http://schemas.openxmlformats.org/officeDocument/2006/relationships/image" Target="../media/image41.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DocSiteLocFeedback"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45.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5.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46.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azure/azure-sql/virtual-machines/windows/sql-server-iaas-agent-extension-automate-management?WT.mc_id=DP-MVP-5003697"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myignite.microsoft.co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passdatacommunitysummit.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0.xml"/><Relationship Id="rId5" Type="http://schemas.openxmlformats.org/officeDocument/2006/relationships/hyperlink" Target="https://twitter.com/SQLDocs" TargetMode="Externa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8" Type="http://schemas.openxmlformats.org/officeDocument/2006/relationships/hyperlink" Target="https://twitter.com/SQLDocs" TargetMode="External"/><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60.xml"/><Relationship Id="rId6" Type="http://schemas.openxmlformats.org/officeDocument/2006/relationships/image" Target="../media/image80.png"/><Relationship Id="rId5" Type="http://schemas.openxmlformats.org/officeDocument/2006/relationships/image" Target="../media/image39.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eveloper Relations Content and Learning">
            <a:extLst>
              <a:ext uri="{FF2B5EF4-FFF2-40B4-BE49-F238E27FC236}">
                <a16:creationId xmlns:a16="http://schemas.microsoft.com/office/drawing/2014/main" id="{B45BDCB2-C667-4DF1-971A-4150C3A8C3E8}"/>
              </a:ext>
            </a:extLst>
          </p:cNvPr>
          <p:cNvPicPr>
            <a:picLocks noChangeAspect="1"/>
          </p:cNvPicPr>
          <p:nvPr/>
        </p:nvPicPr>
        <p:blipFill>
          <a:blip r:embed="rId3"/>
          <a:stretch>
            <a:fillRect/>
          </a:stretch>
        </p:blipFill>
        <p:spPr>
          <a:xfrm>
            <a:off x="872524" y="2183027"/>
            <a:ext cx="3254840" cy="102399"/>
          </a:xfrm>
          <a:prstGeom prst="rect">
            <a:avLst/>
          </a:prstGeom>
        </p:spPr>
      </p:pic>
      <p:sp>
        <p:nvSpPr>
          <p:cNvPr id="4" name="Title 3"/>
          <p:cNvSpPr>
            <a:spLocks noGrp="1"/>
          </p:cNvSpPr>
          <p:nvPr>
            <p:ph type="title"/>
          </p:nvPr>
        </p:nvSpPr>
        <p:spPr>
          <a:xfrm>
            <a:off x="872524" y="2332196"/>
            <a:ext cx="9144000" cy="1477328"/>
          </a:xfrm>
        </p:spPr>
        <p:txBody>
          <a:bodyPr/>
          <a:lstStyle/>
          <a:p>
            <a:r>
              <a:rPr lang="en-US" sz="4800"/>
              <a:t>Become a Contributor to Microsoft </a:t>
            </a:r>
            <a:r>
              <a:rPr lang="en-US" sz="4800" i="1"/>
              <a:t>Docs as Code </a:t>
            </a:r>
            <a:r>
              <a:rPr lang="en-US" sz="4800"/>
              <a:t>in GitHub</a:t>
            </a:r>
          </a:p>
        </p:txBody>
      </p:sp>
      <p:sp>
        <p:nvSpPr>
          <p:cNvPr id="5" name="Text Placeholder 4"/>
          <p:cNvSpPr>
            <a:spLocks noGrp="1"/>
          </p:cNvSpPr>
          <p:nvPr>
            <p:ph type="body" sz="quarter" idx="12"/>
          </p:nvPr>
        </p:nvSpPr>
        <p:spPr>
          <a:xfrm>
            <a:off x="872524" y="3967216"/>
            <a:ext cx="9144000" cy="1169551"/>
          </a:xfrm>
        </p:spPr>
        <p:txBody>
          <a:bodyPr/>
          <a:lstStyle/>
          <a:p>
            <a:r>
              <a:rPr lang="en-US"/>
              <a:t>SQL Docs Team</a:t>
            </a:r>
            <a:br>
              <a:rPr lang="en-US"/>
            </a:br>
            <a:br>
              <a:rPr lang="en-US"/>
            </a:br>
            <a:r>
              <a:rPr lang="en-US" sz="1600"/>
              <a:t>Twitter: @SQLDocs</a:t>
            </a:r>
            <a:br>
              <a:rPr lang="en-US" sz="1600"/>
            </a:br>
            <a:r>
              <a:rPr lang="en-US" sz="1600"/>
              <a:t>             #PingMSFTDocs</a:t>
            </a:r>
            <a:endParaRPr lang="en-US"/>
          </a:p>
        </p:txBody>
      </p:sp>
      <p:pic>
        <p:nvPicPr>
          <p:cNvPr id="6" name="Picture 5">
            <a:extLst>
              <a:ext uri="{FF2B5EF4-FFF2-40B4-BE49-F238E27FC236}">
                <a16:creationId xmlns:a16="http://schemas.microsoft.com/office/drawing/2014/main" id="{2B8F2D18-BDC4-4A9A-B154-1524E6E1A55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652318" y="0"/>
            <a:ext cx="6539682" cy="3809524"/>
          </a:xfrm>
          <a:prstGeom prst="rect">
            <a:avLst/>
          </a:prstGeom>
        </p:spPr>
      </p:pic>
      <p:pic>
        <p:nvPicPr>
          <p:cNvPr id="7" name="Picture 6">
            <a:extLst>
              <a:ext uri="{FF2B5EF4-FFF2-40B4-BE49-F238E27FC236}">
                <a16:creationId xmlns:a16="http://schemas.microsoft.com/office/drawing/2014/main" id="{E692BE65-E53F-4078-8040-4CE5AAFC05F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169470" y="-135065"/>
            <a:ext cx="5117460" cy="3441270"/>
          </a:xfrm>
          <a:prstGeom prst="rect">
            <a:avLst/>
          </a:prstGeom>
        </p:spPr>
      </p:pic>
    </p:spTree>
    <p:extLst>
      <p:ext uri="{BB962C8B-B14F-4D97-AF65-F5344CB8AC3E}">
        <p14:creationId xmlns:p14="http://schemas.microsoft.com/office/powerpoint/2010/main" val="42567274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F3DBA9-49B2-4CC1-971B-64C860266AB8}"/>
              </a:ext>
            </a:extLst>
          </p:cNvPr>
          <p:cNvPicPr>
            <a:picLocks noChangeAspect="1"/>
          </p:cNvPicPr>
          <p:nvPr/>
        </p:nvPicPr>
        <p:blipFill>
          <a:blip r:embed="rId3"/>
          <a:stretch>
            <a:fillRect/>
          </a:stretch>
        </p:blipFill>
        <p:spPr>
          <a:xfrm>
            <a:off x="0" y="-23586"/>
            <a:ext cx="16643822" cy="910590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690904"/>
            <a:ext cx="10515600" cy="1325563"/>
          </a:xfrm>
        </p:spPr>
        <p:txBody>
          <a:bodyPr>
            <a:normAutofit/>
          </a:bodyPr>
          <a:lstStyle/>
          <a:p>
            <a:r>
              <a:rPr lang="en-US" sz="4800"/>
              <a:t>Doc Navigation Technology TOC    </a:t>
            </a:r>
          </a:p>
        </p:txBody>
      </p:sp>
      <p:sp>
        <p:nvSpPr>
          <p:cNvPr id="10" name="Rectangle 9">
            <a:extLst>
              <a:ext uri="{FF2B5EF4-FFF2-40B4-BE49-F238E27FC236}">
                <a16:creationId xmlns:a16="http://schemas.microsoft.com/office/drawing/2014/main" id="{360C6760-E942-422D-AE44-C79734B99667}"/>
              </a:ext>
              <a:ext uri="{C183D7F6-B498-43B3-948B-1728B52AA6E4}">
                <adec:decorative xmlns:adec="http://schemas.microsoft.com/office/drawing/2017/decorative" val="1"/>
              </a:ext>
            </a:extLst>
          </p:cNvPr>
          <p:cNvSpPr/>
          <p:nvPr/>
        </p:nvSpPr>
        <p:spPr>
          <a:xfrm>
            <a:off x="701221" y="2277482"/>
            <a:ext cx="3425373" cy="4802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65338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16B0ED-0F56-42FA-B73C-68B9E1D4C71F}"/>
              </a:ext>
            </a:extLst>
          </p:cNvPr>
          <p:cNvPicPr>
            <a:picLocks noChangeAspect="1"/>
          </p:cNvPicPr>
          <p:nvPr/>
        </p:nvPicPr>
        <p:blipFill>
          <a:blip r:embed="rId3"/>
          <a:stretch>
            <a:fillRect/>
          </a:stretch>
        </p:blipFill>
        <p:spPr>
          <a:xfrm>
            <a:off x="-7065851" y="-167140"/>
            <a:ext cx="19257851" cy="1053604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8756728" y="4038600"/>
            <a:ext cx="2444671" cy="3503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6389AE-7EE0-4612-B1A1-78A521249A48}"/>
              </a:ext>
            </a:extLst>
          </p:cNvPr>
          <p:cNvPicPr>
            <a:picLocks noChangeAspect="1"/>
          </p:cNvPicPr>
          <p:nvPr/>
        </p:nvPicPr>
        <p:blipFill>
          <a:blip r:embed="rId3"/>
          <a:stretch>
            <a:fillRect/>
          </a:stretch>
        </p:blipFill>
        <p:spPr>
          <a:xfrm>
            <a:off x="-3200864" y="36704"/>
            <a:ext cx="15392864" cy="842149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199279"/>
            <a:ext cx="10515600" cy="1325563"/>
          </a:xfrm>
        </p:spPr>
        <p:txBody>
          <a:bodyPr>
            <a:normAutofit/>
          </a:bodyPr>
          <a:lstStyle/>
          <a:p>
            <a:r>
              <a:rPr lang="en-US" sz="4800"/>
              <a:t>Doc Navigation with Anchors</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7663544" y="101600"/>
            <a:ext cx="1524002" cy="2919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4" name="Rectangle 3">
            <a:extLst>
              <a:ext uri="{FF2B5EF4-FFF2-40B4-BE49-F238E27FC236}">
                <a16:creationId xmlns:a16="http://schemas.microsoft.com/office/drawing/2014/main" id="{2DD7732B-DBF2-437D-B2F7-8B8D1A530FB3}"/>
              </a:ext>
              <a:ext uri="{C183D7F6-B498-43B3-948B-1728B52AA6E4}">
                <adec:decorative xmlns:adec="http://schemas.microsoft.com/office/drawing/2017/decorative" val="1"/>
              </a:ext>
            </a:extLst>
          </p:cNvPr>
          <p:cNvSpPr/>
          <p:nvPr/>
        </p:nvSpPr>
        <p:spPr>
          <a:xfrm>
            <a:off x="664552" y="5619749"/>
            <a:ext cx="461595" cy="42817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530030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800"/>
              <a:t>Versioning</a:t>
            </a:r>
          </a:p>
        </p:txBody>
      </p:sp>
      <p:pic>
        <p:nvPicPr>
          <p:cNvPr id="5" name="Picture 4" descr="Screenshot of the top left corner of a Microsoft Docs article showing a the filter drop down list available on some articles.">
            <a:extLst>
              <a:ext uri="{FF2B5EF4-FFF2-40B4-BE49-F238E27FC236}">
                <a16:creationId xmlns:a16="http://schemas.microsoft.com/office/drawing/2014/main" id="{70752869-DA67-4184-84F7-416C40CAB222}"/>
              </a:ext>
            </a:extLst>
          </p:cNvPr>
          <p:cNvPicPr>
            <a:picLocks noChangeAspect="1"/>
          </p:cNvPicPr>
          <p:nvPr/>
        </p:nvPicPr>
        <p:blipFill>
          <a:blip r:embed="rId3"/>
          <a:stretch>
            <a:fillRect/>
          </a:stretch>
        </p:blipFill>
        <p:spPr>
          <a:xfrm>
            <a:off x="7222715" y="2417335"/>
            <a:ext cx="4626385" cy="3759628"/>
          </a:xfrm>
          <a:prstGeom prst="rect">
            <a:avLst/>
          </a:prstGeom>
          <a:effectLst>
            <a:outerShdw blurRad="50800" dist="38100" dir="2700000" algn="tl" rotWithShape="0">
              <a:prstClr val="black">
                <a:alpha val="40000"/>
              </a:prstClr>
            </a:outerShdw>
          </a:effectLst>
        </p:spPr>
      </p:pic>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lstStyle/>
          <a:p>
            <a:r>
              <a:rPr lang="en-US"/>
              <a:t>Versioning drop-down targets a specific product/service</a:t>
            </a:r>
          </a:p>
          <a:p>
            <a:r>
              <a:rPr lang="en-US"/>
              <a:t>Changes what you see in an article, TOC</a:t>
            </a:r>
          </a:p>
          <a:p>
            <a:r>
              <a:rPr lang="en-US"/>
              <a:t>Varies depending on article design</a:t>
            </a:r>
          </a:p>
          <a:p>
            <a:pPr marL="0" indent="0">
              <a:buNone/>
            </a:pPr>
            <a:endParaRPr lang="en-US"/>
          </a:p>
          <a:p>
            <a:pPr marL="0" indent="0">
              <a:buNone/>
            </a:pPr>
            <a:endParaRPr lang="en-US"/>
          </a:p>
        </p:txBody>
      </p:sp>
      <p:pic>
        <p:nvPicPr>
          <p:cNvPr id="7" name="Picture 6" descr="A code snippet of markdown showing how an one article might display different  content depending on the version requested.">
            <a:extLst>
              <a:ext uri="{FF2B5EF4-FFF2-40B4-BE49-F238E27FC236}">
                <a16:creationId xmlns:a16="http://schemas.microsoft.com/office/drawing/2014/main" id="{C4F90861-2303-4777-A04D-357DA19D998F}"/>
              </a:ext>
            </a:extLst>
          </p:cNvPr>
          <p:cNvPicPr>
            <a:picLocks noChangeAspect="1"/>
          </p:cNvPicPr>
          <p:nvPr/>
        </p:nvPicPr>
        <p:blipFill>
          <a:blip r:embed="rId4"/>
          <a:stretch>
            <a:fillRect/>
          </a:stretch>
        </p:blipFill>
        <p:spPr>
          <a:xfrm>
            <a:off x="629936" y="3503456"/>
            <a:ext cx="6245754" cy="15873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8834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a:t>F1</a:t>
            </a:r>
            <a:endParaRPr lang="en-US"/>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p:txBody>
          <a:bodyPr>
            <a:normAutofit/>
          </a:bodyPr>
          <a:lstStyle/>
          <a:p>
            <a:r>
              <a:rPr lang="en-US" sz="4800"/>
              <a:t>SQL Server offline help</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389035"/>
            <a:ext cx="5892094" cy="2442267"/>
          </a:xfrm>
        </p:spPr>
        <p:txBody>
          <a:bodyPr>
            <a:normAutofit/>
          </a:bodyPr>
          <a:lstStyle/>
          <a:p>
            <a:r>
              <a:rPr lang="en-US" sz="2400"/>
              <a:t>Change Help Preference to “Help Viewer”</a:t>
            </a:r>
          </a:p>
          <a:p>
            <a:r>
              <a:rPr lang="en-US" sz="2400"/>
              <a:t>Some older content, for example T-SQL reference specific to SQL 2014, is </a:t>
            </a:r>
            <a:r>
              <a:rPr lang="en-US" sz="2400" i="1"/>
              <a:t>only</a:t>
            </a:r>
            <a:r>
              <a:rPr lang="en-US" sz="2400"/>
              <a:t> available Offline.</a:t>
            </a:r>
            <a:br>
              <a:rPr lang="en-US" sz="2400"/>
            </a:br>
            <a:r>
              <a:rPr lang="en-US" sz="2400" u="sng"/>
              <a:t>docs.microsoft.com/sql/sql-server/</a:t>
            </a:r>
            <a:br>
              <a:rPr lang="en-US" sz="2400" u="sng"/>
            </a:br>
            <a:r>
              <a:rPr lang="en-US" sz="2400" u="sng"/>
              <a:t>sql-server-offline-documentation</a:t>
            </a:r>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3"/>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eloper Relations Content and Learning">
            <a:extLst>
              <a:ext uri="{FF2B5EF4-FFF2-40B4-BE49-F238E27FC236}">
                <a16:creationId xmlns:a16="http://schemas.microsoft.com/office/drawing/2014/main" id="{E82898A9-4561-402A-9E52-2F1A497BC8A5}"/>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440C122F-CE24-6F4F-9725-BC51F53B317E}"/>
              </a:ext>
            </a:extLst>
          </p:cNvPr>
          <p:cNvSpPr>
            <a:spLocks noGrp="1"/>
          </p:cNvSpPr>
          <p:nvPr>
            <p:ph type="title"/>
          </p:nvPr>
        </p:nvSpPr>
        <p:spPr>
          <a:xfrm>
            <a:off x="4410665" y="1646385"/>
            <a:ext cx="6667230" cy="714094"/>
          </a:xfrm>
        </p:spPr>
        <p:txBody>
          <a:bodyPr/>
          <a:lstStyle/>
          <a:p>
            <a:r>
              <a:rPr lang="en-US" sz="5400"/>
              <a:t>How to Contribute</a:t>
            </a:r>
          </a:p>
        </p:txBody>
      </p:sp>
      <p:pic>
        <p:nvPicPr>
          <p:cNvPr id="2" name="Picture 1">
            <a:extLst>
              <a:ext uri="{FF2B5EF4-FFF2-40B4-BE49-F238E27FC236}">
                <a16:creationId xmlns:a16="http://schemas.microsoft.com/office/drawing/2014/main" id="{5EE5C4A5-16CF-4EA0-9EC6-C561EA6908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18355450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a:t>Anyone can contribute to Microsoft Docs!</a:t>
            </a:r>
            <a:br>
              <a:rPr lang="en-US" sz="4800"/>
            </a:br>
            <a:endParaRPr lang="en-US" sz="480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3924910943"/>
              </p:ext>
            </p:extLst>
          </p:nvPr>
        </p:nvGraphicFramePr>
        <p:xfrm>
          <a:off x="5406887" y="621792"/>
          <a:ext cx="642067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47662871-446D-4D60-A043-A7B042F3ED2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What’s a Doc Bug?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normAutofit/>
          </a:bodyPr>
          <a:lstStyle/>
          <a:p>
            <a:pPr marL="514350" indent="-514350">
              <a:buFont typeface="+mj-lt"/>
              <a:buAutoNum type="arabicPeriod"/>
            </a:pPr>
            <a:r>
              <a:rPr lang="en-US" sz="4800"/>
              <a:t>Make sure this isn’t a </a:t>
            </a:r>
            <a:r>
              <a:rPr lang="en-US" sz="4800" b="1"/>
              <a:t>support issue </a:t>
            </a:r>
            <a:r>
              <a:rPr lang="en-US" sz="4800"/>
              <a:t>or </a:t>
            </a:r>
            <a:r>
              <a:rPr lang="en-US" sz="4800" b="1"/>
              <a:t>product bug</a:t>
            </a:r>
          </a:p>
          <a:p>
            <a:pPr marL="514350" indent="-514350">
              <a:buFont typeface="+mj-lt"/>
              <a:buAutoNum type="arabicPeriod"/>
            </a:pPr>
            <a:r>
              <a:rPr lang="en-US" sz="4800"/>
              <a:t>Docs issues address the docs – not a convention or condition</a:t>
            </a:r>
          </a:p>
          <a:p>
            <a:pPr marL="0" indent="0">
              <a:buNone/>
            </a:pPr>
            <a:br>
              <a:rPr lang="en-US" sz="4800"/>
            </a:br>
            <a:endParaRPr lang="en-US" sz="4800"/>
          </a:p>
          <a:p>
            <a:pPr marL="514350" indent="-514350">
              <a:buFont typeface="+mj-lt"/>
              <a:buAutoNum type="arabicPeriod"/>
            </a:pPr>
            <a:endParaRPr lang="en-US" sz="4800"/>
          </a:p>
        </p:txBody>
      </p:sp>
      <p:pic>
        <p:nvPicPr>
          <p:cNvPr id="4" name="Picture 3">
            <a:extLst>
              <a:ext uri="{FF2B5EF4-FFF2-40B4-BE49-F238E27FC236}">
                <a16:creationId xmlns:a16="http://schemas.microsoft.com/office/drawing/2014/main" id="{6EA3B775-E8B4-FD41-B6CB-20DA87F9720C}"/>
              </a:ext>
            </a:extLst>
          </p:cNvPr>
          <p:cNvPicPr>
            <a:picLocks noChangeAspect="1"/>
          </p:cNvPicPr>
          <p:nvPr/>
        </p:nvPicPr>
        <p:blipFill>
          <a:blip r:embed="rId3"/>
          <a:srcRect/>
          <a:stretch/>
        </p:blipFill>
        <p:spPr>
          <a:xfrm>
            <a:off x="5162551" y="4705350"/>
            <a:ext cx="1866898" cy="1866898"/>
          </a:xfrm>
          <a:prstGeom prst="rect">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Issue</a:t>
            </a:r>
          </a:p>
        </p:txBody>
      </p:sp>
      <p:pic>
        <p:nvPicPr>
          <p:cNvPr id="15" name="Picture 14" descr="The feedback section at the bottom of a document with two buttons: &quot;This product&quot; and &quot;This page&quot;. The &quot;This page&quot; button is boxed in red.">
            <a:extLst>
              <a:ext uri="{FF2B5EF4-FFF2-40B4-BE49-F238E27FC236}">
                <a16:creationId xmlns:a16="http://schemas.microsoft.com/office/drawing/2014/main" id="{8B6B6232-12F5-4C53-8BE9-E03E5A85CA13}"/>
              </a:ext>
            </a:extLst>
          </p:cNvPr>
          <p:cNvPicPr>
            <a:picLocks noChangeAspect="1"/>
          </p:cNvPicPr>
          <p:nvPr/>
        </p:nvPicPr>
        <p:blipFill>
          <a:blip r:embed="rId3"/>
          <a:stretch>
            <a:fillRect/>
          </a:stretch>
        </p:blipFill>
        <p:spPr>
          <a:xfrm>
            <a:off x="7717814" y="1690688"/>
            <a:ext cx="4142023" cy="2411638"/>
          </a:xfrm>
          <a:prstGeom prst="rect">
            <a:avLst/>
          </a:prstGeom>
        </p:spPr>
      </p:pic>
      <p:sp>
        <p:nvSpPr>
          <p:cNvPr id="17" name="Rectangle 16">
            <a:extLst>
              <a:ext uri="{FF2B5EF4-FFF2-40B4-BE49-F238E27FC236}">
                <a16:creationId xmlns:a16="http://schemas.microsoft.com/office/drawing/2014/main" id="{385D0167-B8E7-4046-90C4-CE304DEE6219}"/>
              </a:ext>
              <a:ext uri="{C183D7F6-B498-43B3-948B-1728B52AA6E4}">
                <adec:decorative xmlns:adec="http://schemas.microsoft.com/office/drawing/2017/decorative" val="1"/>
              </a:ext>
            </a:extLst>
          </p:cNvPr>
          <p:cNvSpPr/>
          <p:nvPr/>
        </p:nvSpPr>
        <p:spPr>
          <a:xfrm>
            <a:off x="9760528" y="3144644"/>
            <a:ext cx="1404824" cy="4890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24" name="Content Placeholder 2">
            <a:extLst>
              <a:ext uri="{FF2B5EF4-FFF2-40B4-BE49-F238E27FC236}">
                <a16:creationId xmlns:a16="http://schemas.microsoft.com/office/drawing/2014/main" id="{7963E85C-8F05-4A2B-B769-F003DA108678}"/>
              </a:ext>
            </a:extLst>
          </p:cNvPr>
          <p:cNvSpPr>
            <a:spLocks noGrp="1"/>
          </p:cNvSpPr>
          <p:nvPr>
            <p:ph idx="1"/>
          </p:nvPr>
        </p:nvSpPr>
        <p:spPr>
          <a:xfrm>
            <a:off x="838200" y="1486678"/>
            <a:ext cx="10515600" cy="4690285"/>
          </a:xfrm>
        </p:spPr>
        <p:txBody>
          <a:bodyPr>
            <a:normAutofit/>
          </a:bodyPr>
          <a:lstStyle/>
          <a:p>
            <a:pPr marL="0" indent="0">
              <a:buNone/>
            </a:pPr>
            <a:br>
              <a:rPr lang="en-US" sz="3200"/>
            </a:b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br>
              <a:rPr lang="en-US" sz="3200"/>
            </a:br>
            <a:endParaRPr lang="en-US" sz="3200"/>
          </a:p>
          <a:p>
            <a:pPr marL="0" indent="0">
              <a:buNone/>
            </a:pPr>
            <a:endParaRPr lang="en-US" sz="3200"/>
          </a:p>
        </p:txBody>
      </p:sp>
      <p:pic>
        <p:nvPicPr>
          <p:cNvPr id="7" name="Picture 6">
            <a:extLst>
              <a:ext uri="{FF2B5EF4-FFF2-40B4-BE49-F238E27FC236}">
                <a16:creationId xmlns:a16="http://schemas.microsoft.com/office/drawing/2014/main" id="{1040F22A-8A4B-E94B-A675-6E7D60F4A0F5}"/>
              </a:ext>
            </a:extLst>
          </p:cNvPr>
          <p:cNvPicPr>
            <a:picLocks noChangeAspect="1"/>
          </p:cNvPicPr>
          <p:nvPr/>
        </p:nvPicPr>
        <p:blipFill>
          <a:blip r:embed="rId4"/>
          <a:srcRect/>
          <a:stretch/>
        </p:blipFill>
        <p:spPr>
          <a:xfrm>
            <a:off x="88900" y="2639893"/>
            <a:ext cx="749300" cy="749300"/>
          </a:xfrm>
          <a:prstGeom prst="rect">
            <a:avLst/>
          </a:prstGeom>
        </p:spPr>
      </p:pic>
    </p:spTree>
    <p:extLst>
      <p:ext uri="{BB962C8B-B14F-4D97-AF65-F5344CB8AC3E}">
        <p14:creationId xmlns:p14="http://schemas.microsoft.com/office/powerpoint/2010/main" val="38518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707855" y="109538"/>
            <a:ext cx="6775436" cy="6558202"/>
          </a:xfrm>
        </p:spPr>
        <p:txBody>
          <a:bodyPr/>
          <a:lstStyle/>
          <a:p>
            <a:pPr marL="514350" indent="-514350">
              <a:buFont typeface="+mj-lt"/>
              <a:buAutoNum type="arabicPeriod"/>
            </a:pPr>
            <a:r>
              <a:rPr lang="en-US" sz="4000"/>
              <a:t>Introductions</a:t>
            </a:r>
          </a:p>
          <a:p>
            <a:pPr marL="514350" indent="-514350">
              <a:buFont typeface="+mj-lt"/>
              <a:buAutoNum type="arabicPeriod"/>
            </a:pPr>
            <a:r>
              <a:rPr lang="en-US" sz="4000"/>
              <a:t>Docs Tips &amp; Tricks</a:t>
            </a:r>
          </a:p>
          <a:p>
            <a:pPr marL="514350" indent="-514350">
              <a:buFont typeface="+mj-lt"/>
              <a:buAutoNum type="arabicPeriod"/>
            </a:pPr>
            <a:r>
              <a:rPr lang="en-US" sz="4000"/>
              <a:t> </a:t>
            </a:r>
            <a:r>
              <a:rPr lang="en-US" sz="4000" i="1"/>
              <a:t>Docs As Code</a:t>
            </a:r>
            <a:r>
              <a:rPr lang="en-US" sz="4000"/>
              <a:t> in GitHub</a:t>
            </a:r>
          </a:p>
          <a:p>
            <a:pPr lvl="1"/>
            <a:r>
              <a:rPr lang="en-US" sz="2800"/>
              <a:t>Docs.Microsoft.com is Open Source</a:t>
            </a:r>
          </a:p>
          <a:p>
            <a:pPr lvl="1"/>
            <a:r>
              <a:rPr lang="en-US" sz="2800"/>
              <a:t>GitHub Workflow</a:t>
            </a:r>
          </a:p>
          <a:p>
            <a:pPr marL="514350" indent="-514350">
              <a:buFont typeface="+mj-lt"/>
              <a:buAutoNum type="arabicPeriod"/>
            </a:pPr>
            <a:r>
              <a:rPr lang="en-US" sz="4000"/>
              <a:t>How to Contribute</a:t>
            </a:r>
          </a:p>
          <a:p>
            <a:pPr lvl="1"/>
            <a:r>
              <a:rPr lang="en-US" sz="2800"/>
              <a:t>GitHub issues and PRs</a:t>
            </a:r>
          </a:p>
          <a:p>
            <a:pPr lvl="1"/>
            <a:r>
              <a:rPr lang="en-US" sz="2800"/>
              <a:t>Don’t be Afraid to Submit a PR!</a:t>
            </a:r>
            <a:endParaRPr lang="en-US" sz="2800">
              <a:highlight>
                <a:srgbClr val="FFFF00"/>
              </a:highlight>
            </a:endParaRPr>
          </a:p>
          <a:p>
            <a:pPr marL="514350" indent="-514350">
              <a:buFont typeface="+mj-lt"/>
              <a:buAutoNum type="arabicPeriod"/>
            </a:pPr>
            <a:r>
              <a:rPr lang="en-US" sz="4000"/>
              <a:t>What’s new in SQL Docs? </a:t>
            </a:r>
          </a:p>
          <a:p>
            <a:pPr marL="739775" lvl="1" indent="-514350"/>
            <a:r>
              <a:rPr lang="en-US" sz="3200"/>
              <a:t>Open discussion and </a:t>
            </a:r>
            <a:r>
              <a:rPr lang="en-US" sz="2800"/>
              <a:t>Q&amp;A</a:t>
            </a:r>
          </a:p>
        </p:txBody>
      </p:sp>
      <p:pic>
        <p:nvPicPr>
          <p:cNvPr id="5" name="Picture 4">
            <a:extLst>
              <a:ext uri="{FF2B5EF4-FFF2-40B4-BE49-F238E27FC236}">
                <a16:creationId xmlns:a16="http://schemas.microsoft.com/office/drawing/2014/main" id="{C7B41105-5C86-4C97-B6D6-FAC5A3E624D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50191" y="0"/>
            <a:ext cx="2705897" cy="1576251"/>
          </a:xfrm>
          <a:prstGeom prst="rect">
            <a:avLst/>
          </a:prstGeom>
        </p:spPr>
      </p:pic>
      <p:pic>
        <p:nvPicPr>
          <p:cNvPr id="4" name="Picture 3">
            <a:extLst>
              <a:ext uri="{FF2B5EF4-FFF2-40B4-BE49-F238E27FC236}">
                <a16:creationId xmlns:a16="http://schemas.microsoft.com/office/drawing/2014/main" id="{BC4B1AC4-03DD-4E37-821E-90389EFEA97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01714" y="6565341"/>
            <a:ext cx="3254840" cy="102399"/>
          </a:xfrm>
          <a:prstGeom prst="rect">
            <a:avLst/>
          </a:prstGeom>
        </p:spPr>
      </p:pic>
      <p:pic>
        <p:nvPicPr>
          <p:cNvPr id="8" name="Picture 7">
            <a:extLst>
              <a:ext uri="{FF2B5EF4-FFF2-40B4-BE49-F238E27FC236}">
                <a16:creationId xmlns:a16="http://schemas.microsoft.com/office/drawing/2014/main" id="{A13844A6-91F0-5944-BE4A-B60F14EAD893}"/>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306463" y="2042700"/>
            <a:ext cx="3693725" cy="3693725"/>
          </a:xfrm>
          <a:prstGeom prst="rect">
            <a:avLst/>
          </a:prstGeom>
        </p:spPr>
      </p:pic>
    </p:spTree>
    <p:extLst>
      <p:ext uri="{BB962C8B-B14F-4D97-AF65-F5344CB8AC3E}">
        <p14:creationId xmlns:p14="http://schemas.microsoft.com/office/powerpoint/2010/main" val="1876763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B7A9-99FF-4BB1-96D8-BA439E68890D}"/>
              </a:ext>
            </a:extLst>
          </p:cNvPr>
          <p:cNvSpPr>
            <a:spLocks noGrp="1"/>
          </p:cNvSpPr>
          <p:nvPr>
            <p:ph type="title"/>
          </p:nvPr>
        </p:nvSpPr>
        <p:spPr/>
        <p:txBody>
          <a:bodyPr/>
          <a:lstStyle/>
          <a:p>
            <a:r>
              <a:rPr lang="en-US"/>
              <a:t>New GitHub Issue</a:t>
            </a:r>
          </a:p>
        </p:txBody>
      </p:sp>
      <p:pic>
        <p:nvPicPr>
          <p:cNvPr id="9" name="Picture 8" descr="A full size screenshot of a new issue screen. Github is in light background mode.">
            <a:extLst>
              <a:ext uri="{FF2B5EF4-FFF2-40B4-BE49-F238E27FC236}">
                <a16:creationId xmlns:a16="http://schemas.microsoft.com/office/drawing/2014/main" id="{5FC9A4D0-F442-482A-B40D-9D061DB5D7E2}"/>
              </a:ext>
            </a:extLst>
          </p:cNvPr>
          <p:cNvPicPr>
            <a:picLocks noChangeAspect="1"/>
          </p:cNvPicPr>
          <p:nvPr/>
        </p:nvPicPr>
        <p:blipFill>
          <a:blip r:embed="rId3"/>
          <a:stretch>
            <a:fillRect/>
          </a:stretch>
        </p:blipFill>
        <p:spPr>
          <a:xfrm>
            <a:off x="8860" y="0"/>
            <a:ext cx="12174280" cy="6858000"/>
          </a:xfrm>
          <a:prstGeom prst="rect">
            <a:avLst/>
          </a:prstGeom>
        </p:spPr>
      </p:pic>
    </p:spTree>
    <p:extLst>
      <p:ext uri="{BB962C8B-B14F-4D97-AF65-F5344CB8AC3E}">
        <p14:creationId xmlns:p14="http://schemas.microsoft.com/office/powerpoint/2010/main" val="2757186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299A2E31-F7B0-450F-B42A-17691B208C86}"/>
              </a:ext>
              <a:ext uri="{C183D7F6-B498-43B3-948B-1728B52AA6E4}">
                <adec:decorative xmlns:adec="http://schemas.microsoft.com/office/drawing/2017/decorative" val="1"/>
              </a:ext>
            </a:extLst>
          </p:cNvPr>
          <p:cNvPicPr>
            <a:picLocks noGrp="1" noChangeAspect="1"/>
          </p:cNvPicPr>
          <p:nvPr>
            <p:ph idx="1"/>
          </p:nvPr>
        </p:nvPicPr>
        <p:blipFill rotWithShape="1">
          <a:blip r:embed="rId3"/>
          <a:srcRect r="425" b="-1"/>
          <a:stretch/>
        </p:blipFill>
        <p:spPr>
          <a:xfrm>
            <a:off x="20" y="1282"/>
            <a:ext cx="12191980" cy="6856718"/>
          </a:xfrm>
          <a:prstGeom prst="rect">
            <a:avLst/>
          </a:prstGeom>
        </p:spPr>
      </p:pic>
      <p:sp>
        <p:nvSpPr>
          <p:cNvPr id="2" name="Title 1">
            <a:extLst>
              <a:ext uri="{FF2B5EF4-FFF2-40B4-BE49-F238E27FC236}">
                <a16:creationId xmlns:a16="http://schemas.microsoft.com/office/drawing/2014/main" id="{C46FC300-A9C6-4F75-9041-ED423E350798}"/>
              </a:ext>
              <a:ext uri="{C183D7F6-B498-43B3-948B-1728B52AA6E4}">
                <adec:decorative xmlns:adec="http://schemas.microsoft.com/office/drawing/2017/decorative" val="0"/>
              </a:ext>
            </a:extLst>
          </p:cNvPr>
          <p:cNvSpPr>
            <a:spLocks noGrp="1"/>
          </p:cNvSpPr>
          <p:nvPr>
            <p:ph type="title"/>
          </p:nvPr>
        </p:nvSpPr>
        <p:spPr>
          <a:xfrm>
            <a:off x="838200" y="-1476375"/>
            <a:ext cx="10515600" cy="1325563"/>
          </a:xfrm>
        </p:spPr>
        <p:txBody>
          <a:bodyPr/>
          <a:lstStyle/>
          <a:p>
            <a:r>
              <a:rPr lang="en-US"/>
              <a:t>New GitHub Issue, Dark Theme</a:t>
            </a:r>
          </a:p>
        </p:txBody>
      </p:sp>
    </p:spTree>
    <p:extLst>
      <p:ext uri="{BB962C8B-B14F-4D97-AF65-F5344CB8AC3E}">
        <p14:creationId xmlns:p14="http://schemas.microsoft.com/office/powerpoint/2010/main" val="393087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a:t>GitHub Dark Theme</a:t>
            </a:r>
          </a:p>
        </p:txBody>
      </p:sp>
      <p:sp>
        <p:nvSpPr>
          <p:cNvPr id="4" name="Content Placeholder 3">
            <a:extLst>
              <a:ext uri="{FF2B5EF4-FFF2-40B4-BE49-F238E27FC236}">
                <a16:creationId xmlns:a16="http://schemas.microsoft.com/office/drawing/2014/main" id="{C63D2831-6FD8-41EF-969E-2238CB2732EE}"/>
              </a:ext>
            </a:extLst>
          </p:cNvPr>
          <p:cNvSpPr>
            <a:spLocks noGrp="1"/>
          </p:cNvSpPr>
          <p:nvPr>
            <p:ph idx="1"/>
          </p:nvPr>
        </p:nvSpPr>
        <p:spPr/>
        <p:txBody>
          <a:bodyPr/>
          <a:lstStyle/>
          <a:p>
            <a:endParaRPr lang="en-US"/>
          </a:p>
        </p:txBody>
      </p:sp>
      <p:pic>
        <p:nvPicPr>
          <p:cNvPr id="7" name="Picture 6" descr="Graphical user interface&#10;&#10;Description automatically generated">
            <a:extLst>
              <a:ext uri="{FF2B5EF4-FFF2-40B4-BE49-F238E27FC236}">
                <a16:creationId xmlns:a16="http://schemas.microsoft.com/office/drawing/2014/main" id="{121CB933-95AC-4F18-B992-DEF638C5F7F1}"/>
              </a:ext>
            </a:extLst>
          </p:cNvPr>
          <p:cNvPicPr>
            <a:picLocks noChangeAspect="1"/>
          </p:cNvPicPr>
          <p:nvPr/>
        </p:nvPicPr>
        <p:blipFill>
          <a:blip r:embed="rId3"/>
          <a:stretch>
            <a:fillRect/>
          </a:stretch>
        </p:blipFill>
        <p:spPr>
          <a:xfrm>
            <a:off x="0" y="1438102"/>
            <a:ext cx="6044213" cy="4596938"/>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51BD4AD3-EFE9-4246-B786-EFF87EC3FE17}"/>
              </a:ext>
            </a:extLst>
          </p:cNvPr>
          <p:cNvPicPr>
            <a:picLocks noChangeAspect="1"/>
          </p:cNvPicPr>
          <p:nvPr/>
        </p:nvPicPr>
        <p:blipFill>
          <a:blip r:embed="rId4"/>
          <a:stretch>
            <a:fillRect/>
          </a:stretch>
        </p:blipFill>
        <p:spPr>
          <a:xfrm>
            <a:off x="6044213" y="1438102"/>
            <a:ext cx="6161853" cy="4596938"/>
          </a:xfrm>
          <a:prstGeom prst="rect">
            <a:avLst/>
          </a:prstGeom>
        </p:spPr>
      </p:pic>
      <p:sp>
        <p:nvSpPr>
          <p:cNvPr id="10" name="Title 1">
            <a:extLst>
              <a:ext uri="{FF2B5EF4-FFF2-40B4-BE49-F238E27FC236}">
                <a16:creationId xmlns:a16="http://schemas.microsoft.com/office/drawing/2014/main" id="{88AAE4D8-4543-40E1-ADF7-2B85A05529A6}"/>
              </a:ext>
            </a:extLst>
          </p:cNvPr>
          <p:cNvSpPr txBox="1">
            <a:spLocks/>
          </p:cNvSpPr>
          <p:nvPr/>
        </p:nvSpPr>
        <p:spPr>
          <a:xfrm>
            <a:off x="5696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Dark Theme in GitHub</a:t>
            </a:r>
          </a:p>
        </p:txBody>
      </p:sp>
    </p:spTree>
    <p:extLst>
      <p:ext uri="{BB962C8B-B14F-4D97-AF65-F5344CB8AC3E}">
        <p14:creationId xmlns:p14="http://schemas.microsoft.com/office/powerpoint/2010/main" val="566653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a:t>Dark Theme in Docs.Microsoft.com too</a:t>
            </a:r>
          </a:p>
        </p:txBody>
      </p:sp>
      <p:pic>
        <p:nvPicPr>
          <p:cNvPr id="7" name="Picture 6" descr="Just the portion of a screenshot of any Microsoft Docs article, focusing on &quot;Theme&quot; button.">
            <a:extLst>
              <a:ext uri="{FF2B5EF4-FFF2-40B4-BE49-F238E27FC236}">
                <a16:creationId xmlns:a16="http://schemas.microsoft.com/office/drawing/2014/main" id="{17F5C715-8049-4A2E-A7F8-45629B985C72}"/>
              </a:ext>
            </a:extLst>
          </p:cNvPr>
          <p:cNvPicPr>
            <a:picLocks noChangeAspect="1"/>
          </p:cNvPicPr>
          <p:nvPr/>
        </p:nvPicPr>
        <p:blipFill>
          <a:blip r:embed="rId3"/>
          <a:stretch>
            <a:fillRect/>
          </a:stretch>
        </p:blipFill>
        <p:spPr>
          <a:xfrm>
            <a:off x="470702" y="1330254"/>
            <a:ext cx="11250595" cy="1991003"/>
          </a:xfrm>
          <a:prstGeom prst="rect">
            <a:avLst/>
          </a:prstGeom>
        </p:spPr>
      </p:pic>
      <p:pic>
        <p:nvPicPr>
          <p:cNvPr id="9" name="Picture 8" descr="Just the portion of a screenshot of any Microsoft Docs article, focusing on &quot;Theme&quot; button, but with the Dark theme alread applied.">
            <a:extLst>
              <a:ext uri="{FF2B5EF4-FFF2-40B4-BE49-F238E27FC236}">
                <a16:creationId xmlns:a16="http://schemas.microsoft.com/office/drawing/2014/main" id="{1523FE23-77F9-4B88-B128-81A9695AC4EA}"/>
              </a:ext>
            </a:extLst>
          </p:cNvPr>
          <p:cNvPicPr>
            <a:picLocks noChangeAspect="1"/>
          </p:cNvPicPr>
          <p:nvPr/>
        </p:nvPicPr>
        <p:blipFill rotWithShape="1">
          <a:blip r:embed="rId4"/>
          <a:srcRect l="3439" r="2080" b="18677"/>
          <a:stretch/>
        </p:blipFill>
        <p:spPr>
          <a:xfrm>
            <a:off x="470702" y="3729115"/>
            <a:ext cx="11250595" cy="1991003"/>
          </a:xfrm>
          <a:prstGeom prst="rect">
            <a:avLst/>
          </a:prstGeom>
        </p:spPr>
      </p:pic>
    </p:spTree>
    <p:extLst>
      <p:ext uri="{BB962C8B-B14F-4D97-AF65-F5344CB8AC3E}">
        <p14:creationId xmlns:p14="http://schemas.microsoft.com/office/powerpoint/2010/main" val="3560641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Pull Request (PR)</a:t>
            </a:r>
          </a:p>
        </p:txBody>
      </p:sp>
      <p:pic>
        <p:nvPicPr>
          <p:cNvPr id="11" name="Picture 10" descr="A small portion screenshot of an article, with the buttons for Bookmark Feedback Edit and Share. The Edit button is boxed in red.">
            <a:extLst>
              <a:ext uri="{FF2B5EF4-FFF2-40B4-BE49-F238E27FC236}">
                <a16:creationId xmlns:a16="http://schemas.microsoft.com/office/drawing/2014/main" id="{9DEE7DA5-197B-4469-ADF8-946AED9D80A2}"/>
              </a:ext>
            </a:extLst>
          </p:cNvPr>
          <p:cNvPicPr>
            <a:picLocks noChangeAspect="1"/>
          </p:cNvPicPr>
          <p:nvPr/>
        </p:nvPicPr>
        <p:blipFill>
          <a:blip r:embed="rId3"/>
          <a:stretch>
            <a:fillRect/>
          </a:stretch>
        </p:blipFill>
        <p:spPr>
          <a:xfrm>
            <a:off x="6297988" y="2437025"/>
            <a:ext cx="5894012" cy="2206625"/>
          </a:xfrm>
          <a:prstGeom prst="rect">
            <a:avLst/>
          </a:prstGeom>
          <a:ln w="3175">
            <a:solidFill>
              <a:schemeClr val="tx1"/>
            </a:solidFill>
          </a:ln>
        </p:spPr>
      </p:pic>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0107792" y="2408817"/>
            <a:ext cx="839923" cy="48660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endParaRPr lang="en-US" sz="3200"/>
          </a:p>
          <a:p>
            <a:pPr marL="514350" indent="-514350">
              <a:buFont typeface="+mj-lt"/>
              <a:buAutoNum type="arabicPeriod"/>
            </a:pPr>
            <a:r>
              <a:rPr lang="en-US" sz="3200"/>
              <a:t>You want to edit yourself via </a:t>
            </a:r>
            <a:br>
              <a:rPr lang="en-US" sz="3200"/>
            </a:br>
            <a:r>
              <a:rPr lang="en-US" sz="3200"/>
              <a:t>a GitHub </a:t>
            </a:r>
            <a:r>
              <a:rPr lang="en-US" sz="3200" b="1"/>
              <a:t>Pull Request</a:t>
            </a:r>
            <a:endParaRPr lang="en-US" sz="3200"/>
          </a:p>
        </p:txBody>
      </p:sp>
      <p:pic>
        <p:nvPicPr>
          <p:cNvPr id="3" name="Picture 2">
            <a:extLst>
              <a:ext uri="{FF2B5EF4-FFF2-40B4-BE49-F238E27FC236}">
                <a16:creationId xmlns:a16="http://schemas.microsoft.com/office/drawing/2014/main" id="{D50EF96C-B1A1-4D6B-AAB8-8100E5B62EE7}"/>
              </a:ext>
            </a:extLst>
          </p:cNvPr>
          <p:cNvPicPr>
            <a:picLocks noChangeAspect="1"/>
          </p:cNvPicPr>
          <p:nvPr/>
        </p:nvPicPr>
        <p:blipFill>
          <a:blip r:embed="rId4"/>
          <a:srcRect/>
          <a:stretch/>
        </p:blipFill>
        <p:spPr>
          <a:xfrm>
            <a:off x="0" y="3165688"/>
            <a:ext cx="749300" cy="749300"/>
          </a:xfrm>
          <a:prstGeom prst="rect">
            <a:avLst/>
          </a:prstGeom>
        </p:spPr>
      </p:pic>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58A32-72D4-41BD-9E4B-72985BF068CF}"/>
              </a:ext>
            </a:extLst>
          </p:cNvPr>
          <p:cNvSpPr>
            <a:spLocks noGrp="1"/>
          </p:cNvSpPr>
          <p:nvPr>
            <p:ph type="title"/>
          </p:nvPr>
        </p:nvSpPr>
        <p:spPr/>
        <p:txBody>
          <a:bodyPr/>
          <a:lstStyle/>
          <a:p>
            <a:r>
              <a:rPr lang="en-US"/>
              <a:t>GitHub Edit article Top</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full size screenshot of the Github preview page for the markdown file. The pencil button to edit the file on the header bar is boxed in red.">
            <a:extLst>
              <a:ext uri="{FF2B5EF4-FFF2-40B4-BE49-F238E27FC236}">
                <a16:creationId xmlns:a16="http://schemas.microsoft.com/office/drawing/2014/main" id="{B74BCE6E-D8E4-42EC-A363-D09FDA3F79D6}"/>
              </a:ext>
            </a:extLst>
          </p:cNvPr>
          <p:cNvPicPr>
            <a:picLocks noGrp="1" noChangeAspect="1"/>
          </p:cNvPicPr>
          <p:nvPr>
            <p:ph idx="1"/>
          </p:nvPr>
        </p:nvPicPr>
        <p:blipFill rotWithShape="1">
          <a:blip r:embed="rId3"/>
          <a:srcRect b="461"/>
          <a:stretch/>
        </p:blipFill>
        <p:spPr>
          <a:xfrm>
            <a:off x="-19030" y="641"/>
            <a:ext cx="12191980" cy="6856718"/>
          </a:xfrm>
          <a:prstGeom prst="rect">
            <a:avLst/>
          </a:prstGeom>
        </p:spPr>
      </p:pic>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0390909" y="3200400"/>
            <a:ext cx="318655" cy="34636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419342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full size screenshot of the Github preview page for the markdown file. The pencil button to edit the file on the header bar is boxed in red.">
            <a:extLst>
              <a:ext uri="{FF2B5EF4-FFF2-40B4-BE49-F238E27FC236}">
                <a16:creationId xmlns:a16="http://schemas.microsoft.com/office/drawing/2014/main" id="{B74BCE6E-D8E4-42EC-A363-D09FDA3F79D6}"/>
              </a:ext>
            </a:extLst>
          </p:cNvPr>
          <p:cNvPicPr>
            <a:picLocks noGrp="1" noChangeAspect="1"/>
          </p:cNvPicPr>
          <p:nvPr>
            <p:ph idx="1"/>
          </p:nvPr>
        </p:nvPicPr>
        <p:blipFill rotWithShape="1">
          <a:blip r:embed="rId3"/>
          <a:srcRect b="461"/>
          <a:stretch/>
        </p:blipFill>
        <p:spPr>
          <a:xfrm>
            <a:off x="-8915400" y="-2505928"/>
            <a:ext cx="21105876" cy="11869855"/>
          </a:xfrm>
          <a:prstGeom prst="rect">
            <a:avLst/>
          </a:prstGeom>
        </p:spPr>
      </p:pic>
      <p:sp>
        <p:nvSpPr>
          <p:cNvPr id="2" name="Title 1">
            <a:extLst>
              <a:ext uri="{FF2B5EF4-FFF2-40B4-BE49-F238E27FC236}">
                <a16:creationId xmlns:a16="http://schemas.microsoft.com/office/drawing/2014/main" id="{11D58A32-72D4-41BD-9E4B-72985BF068CF}"/>
              </a:ext>
            </a:extLst>
          </p:cNvPr>
          <p:cNvSpPr>
            <a:spLocks noGrp="1"/>
          </p:cNvSpPr>
          <p:nvPr>
            <p:ph type="title"/>
          </p:nvPr>
        </p:nvSpPr>
        <p:spPr>
          <a:xfrm>
            <a:off x="819160" y="-1325243"/>
            <a:ext cx="10515600" cy="1325563"/>
          </a:xfrm>
        </p:spPr>
        <p:txBody>
          <a:bodyPr/>
          <a:lstStyle/>
          <a:p>
            <a:r>
              <a:rPr lang="en-US"/>
              <a:t>GitHub Edit article Top</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9228859" y="3138213"/>
            <a:ext cx="318655" cy="34636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62851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p:txBody>
          <a:bodyPr/>
          <a:lstStyle/>
          <a:p>
            <a:r>
              <a:rPr lang="en-US"/>
              <a:t>GitHub Edit article</a:t>
            </a:r>
          </a:p>
        </p:txBody>
      </p:sp>
      <p:pic>
        <p:nvPicPr>
          <p:cNvPr id="4" name="Picture 3" descr="Graphical user interface, text, application, email&#10;&#10;Description automatically generated">
            <a:extLst>
              <a:ext uri="{FF2B5EF4-FFF2-40B4-BE49-F238E27FC236}">
                <a16:creationId xmlns:a16="http://schemas.microsoft.com/office/drawing/2014/main" id="{1BFD65AA-B3F6-404B-9356-95D3DBB3C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20563223"/>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2119170" y="4969577"/>
            <a:ext cx="1291687" cy="37167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2567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p:txBody>
          <a:bodyPr/>
          <a:lstStyle/>
          <a:p>
            <a:r>
              <a:rPr lang="en-US"/>
              <a:t>GitHub Edit article bottom</a:t>
            </a:r>
          </a:p>
        </p:txBody>
      </p:sp>
      <p:pic>
        <p:nvPicPr>
          <p:cNvPr id="3" name="Picture 2" descr="Graphical user interface, text, application, email&#10;&#10;Description automatically generated">
            <a:extLst>
              <a:ext uri="{FF2B5EF4-FFF2-40B4-BE49-F238E27FC236}">
                <a16:creationId xmlns:a16="http://schemas.microsoft.com/office/drawing/2014/main" id="{E3E3B713-9FD0-4A05-A1B9-C22CB218A6AC}"/>
              </a:ext>
            </a:extLst>
          </p:cNvPr>
          <p:cNvPicPr>
            <a:picLocks noChangeAspect="1"/>
          </p:cNvPicPr>
          <p:nvPr/>
        </p:nvPicPr>
        <p:blipFill rotWithShape="1">
          <a:blip r:embed="rId3">
            <a:extLst>
              <a:ext uri="{28A0092B-C50C-407E-A947-70E740481C1C}">
                <a14:useLocalDpi xmlns:a14="http://schemas.microsoft.com/office/drawing/2010/main" val="0"/>
              </a:ext>
            </a:extLst>
          </a:blip>
          <a:srcRect b="8217"/>
          <a:stretch/>
        </p:blipFill>
        <p:spPr>
          <a:xfrm>
            <a:off x="-1524" y="-12015562"/>
            <a:ext cx="12192000" cy="18873562"/>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858A9652-352A-4B98-AC50-03089A59E123}"/>
                  </a:ext>
                  <a:ext uri="{C183D7F6-B498-43B3-948B-1728B52AA6E4}">
                    <adec:decorative xmlns:adec="http://schemas.microsoft.com/office/drawing/2017/decorative" val="1"/>
                  </a:ext>
                </a:extLst>
              </p14:cNvPr>
              <p14:cNvContentPartPr/>
              <p14:nvPr/>
            </p14:nvContentPartPr>
            <p14:xfrm>
              <a:off x="404579" y="4496478"/>
              <a:ext cx="1366163" cy="360"/>
            </p14:xfrm>
          </p:contentPart>
        </mc:Choice>
        <mc:Fallback>
          <p:pic>
            <p:nvPicPr>
              <p:cNvPr id="12" name="Ink 11">
                <a:extLst>
                  <a:ext uri="{FF2B5EF4-FFF2-40B4-BE49-F238E27FC236}">
                    <a16:creationId xmlns:a16="http://schemas.microsoft.com/office/drawing/2014/main" id="{858A9652-352A-4B98-AC50-03089A59E123}"/>
                  </a:ext>
                  <a:ext uri="{C183D7F6-B498-43B3-948B-1728B52AA6E4}">
                    <adec:decorative xmlns:adec="http://schemas.microsoft.com/office/drawing/2017/decorative" val="1"/>
                  </a:ext>
                </a:extLst>
              </p:cNvPr>
              <p:cNvPicPr/>
              <p:nvPr/>
            </p:nvPicPr>
            <p:blipFill>
              <a:blip r:embed="rId5"/>
              <a:stretch>
                <a:fillRect/>
              </a:stretch>
            </p:blipFill>
            <p:spPr>
              <a:xfrm>
                <a:off x="332562" y="4352478"/>
                <a:ext cx="1509837" cy="288000"/>
              </a:xfrm>
              <a:prstGeom prst="rect">
                <a:avLst/>
              </a:prstGeom>
            </p:spPr>
          </p:pic>
        </mc:Fallback>
      </mc:AlternateContent>
    </p:spTree>
    <p:extLst>
      <p:ext uri="{BB962C8B-B14F-4D97-AF65-F5344CB8AC3E}">
        <p14:creationId xmlns:p14="http://schemas.microsoft.com/office/powerpoint/2010/main" val="2590291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a:t>
            </a:r>
          </a:p>
        </p:txBody>
      </p:sp>
      <p:pic>
        <p:nvPicPr>
          <p:cNvPr id="4" name="Picture 3" descr="A full size screenshot of the top half of the Pull Request page in Github. ">
            <a:extLst>
              <a:ext uri="{FF2B5EF4-FFF2-40B4-BE49-F238E27FC236}">
                <a16:creationId xmlns:a16="http://schemas.microsoft.com/office/drawing/2014/main" id="{7BC2217F-E596-4CBB-8FE8-41963B625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Tree>
    <p:extLst>
      <p:ext uri="{BB962C8B-B14F-4D97-AF65-F5344CB8AC3E}">
        <p14:creationId xmlns:p14="http://schemas.microsoft.com/office/powerpoint/2010/main" val="4034044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veloper Relations Content and Learning">
            <a:extLst>
              <a:ext uri="{FF2B5EF4-FFF2-40B4-BE49-F238E27FC236}">
                <a16:creationId xmlns:a16="http://schemas.microsoft.com/office/drawing/2014/main" id="{BC5870B2-8A46-4F8E-B0F5-36D9D5DB8ED6}"/>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113711" y="1099593"/>
            <a:ext cx="6667230" cy="714094"/>
          </a:xfrm>
        </p:spPr>
        <p:txBody>
          <a:bodyPr/>
          <a:lstStyle/>
          <a:p>
            <a:r>
              <a:rPr lang="en-US" sz="5400"/>
              <a:t>Introductions</a:t>
            </a:r>
          </a:p>
        </p:txBody>
      </p:sp>
      <p:pic>
        <p:nvPicPr>
          <p:cNvPr id="7" name="Picture 6">
            <a:extLst>
              <a:ext uri="{FF2B5EF4-FFF2-40B4-BE49-F238E27FC236}">
                <a16:creationId xmlns:a16="http://schemas.microsoft.com/office/drawing/2014/main" id="{C92F2DBC-CA5D-40E6-A0E7-FD3D2453C7F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pic>
        <p:nvPicPr>
          <p:cNvPr id="6" name="Picture 5">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3965574" y="2270124"/>
            <a:ext cx="4568825" cy="4568825"/>
          </a:xfrm>
          <a:prstGeom prst="rect">
            <a:avLst/>
          </a:prstGeom>
        </p:spPr>
      </p:pic>
    </p:spTree>
    <p:extLst>
      <p:ext uri="{BB962C8B-B14F-4D97-AF65-F5344CB8AC3E}">
        <p14:creationId xmlns:p14="http://schemas.microsoft.com/office/powerpoint/2010/main" val="39296865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1</a:t>
            </a:r>
          </a:p>
        </p:txBody>
      </p:sp>
      <p:pic>
        <p:nvPicPr>
          <p:cNvPr id="4" name="Picture 3" descr="A full size screenshot of the top half of the Pull Request page in Github. ">
            <a:extLst>
              <a:ext uri="{FF2B5EF4-FFF2-40B4-BE49-F238E27FC236}">
                <a16:creationId xmlns:a16="http://schemas.microsoft.com/office/drawing/2014/main" id="{7BC2217F-E596-4CBB-8FE8-41963B625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5324476" y="1911203"/>
            <a:ext cx="2257424" cy="374798"/>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pic>
        <p:nvPicPr>
          <p:cNvPr id="7" name="Picture 6" descr="A zoomed-in version of the head of the Pull request, reading &quot;into MicrosoftDocs:Live&quot; from &quot;hyoshioka0128:patch-297&quot;">
            <a:extLst>
              <a:ext uri="{FF2B5EF4-FFF2-40B4-BE49-F238E27FC236}">
                <a16:creationId xmlns:a16="http://schemas.microsoft.com/office/drawing/2014/main" id="{CDD05701-7777-4671-B5C1-EF0A40D18185}"/>
              </a:ext>
            </a:extLst>
          </p:cNvPr>
          <p:cNvPicPr>
            <a:picLocks noChangeAspect="1"/>
          </p:cNvPicPr>
          <p:nvPr/>
        </p:nvPicPr>
        <p:blipFill>
          <a:blip r:embed="rId4"/>
          <a:stretch>
            <a:fillRect/>
          </a:stretch>
        </p:blipFill>
        <p:spPr>
          <a:xfrm>
            <a:off x="5864036" y="843380"/>
            <a:ext cx="6327964" cy="806333"/>
          </a:xfrm>
          <a:prstGeom prst="rect">
            <a:avLst/>
          </a:prstGeom>
          <a:ln>
            <a:solidFill>
              <a:schemeClr val="tx1"/>
            </a:solidFill>
          </a:ln>
        </p:spPr>
      </p:pic>
      <p:cxnSp>
        <p:nvCxnSpPr>
          <p:cNvPr id="5" name="Straight Arrow Connector 4" descr="An arrow pointing out the commit entry in the Pull Request log.">
            <a:extLst>
              <a:ext uri="{FF2B5EF4-FFF2-40B4-BE49-F238E27FC236}">
                <a16:creationId xmlns:a16="http://schemas.microsoft.com/office/drawing/2014/main" id="{42946A8D-436F-4292-9F7B-BEB006932A9F}"/>
              </a:ext>
              <a:ext uri="{C183D7F6-B498-43B3-948B-1728B52AA6E4}">
                <adec:decorative xmlns:adec="http://schemas.microsoft.com/office/drawing/2017/decorative" val="0"/>
              </a:ext>
            </a:extLst>
          </p:cNvPr>
          <p:cNvCxnSpPr/>
          <p:nvPr/>
        </p:nvCxnSpPr>
        <p:spPr>
          <a:xfrm>
            <a:off x="1752600" y="4076700"/>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fltVal val="0"/>
                                          </p:val>
                                        </p:tav>
                                        <p:tav tm="100000">
                                          <p:val>
                                            <p:strVal val="#ppt_h"/>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2</a:t>
            </a:r>
          </a:p>
        </p:txBody>
      </p:sp>
      <p:pic>
        <p:nvPicPr>
          <p:cNvPr id="4" name="Picture 3" descr="A full size screenshot of the top half of the Pull Request page in Github. ">
            <a:extLst>
              <a:ext uri="{FF2B5EF4-FFF2-40B4-BE49-F238E27FC236}">
                <a16:creationId xmlns:a16="http://schemas.microsoft.com/office/drawing/2014/main" id="{7BC2217F-E596-4CBB-8FE8-41963B625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09999"/>
            <a:ext cx="12192000" cy="12192000"/>
          </a:xfrm>
          <a:prstGeom prst="rect">
            <a:avLst/>
          </a:prstGeom>
        </p:spPr>
      </p:pic>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148946" y="5998293"/>
            <a:ext cx="1028699" cy="3747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pic>
        <p:nvPicPr>
          <p:cNvPr id="8" name="Picture 7" descr="A full size screenshot of the top half of the Pull Request page in Github. ">
            <a:extLst>
              <a:ext uri="{FF2B5EF4-FFF2-40B4-BE49-F238E27FC236}">
                <a16:creationId xmlns:a16="http://schemas.microsoft.com/office/drawing/2014/main" id="{6A573482-B6B8-4894-A8F3-299C3D4E7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4" y="0"/>
            <a:ext cx="12205224" cy="8030399"/>
          </a:xfrm>
          <a:prstGeom prst="rect">
            <a:avLst/>
          </a:prstGeom>
        </p:spPr>
      </p:pic>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880259" y="2292202"/>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4</a:t>
            </a:r>
          </a:p>
        </p:txBody>
      </p:sp>
      <p:pic>
        <p:nvPicPr>
          <p:cNvPr id="8" name="Picture 7" descr="A full size screenshot of the top half of the Pull Request page in Github. ">
            <a:extLst>
              <a:ext uri="{FF2B5EF4-FFF2-40B4-BE49-F238E27FC236}">
                <a16:creationId xmlns:a16="http://schemas.microsoft.com/office/drawing/2014/main" id="{6A573482-B6B8-4894-A8F3-299C3D4E7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205224" cy="8030399"/>
          </a:xfrm>
          <a:prstGeom prst="rect">
            <a:avLst/>
          </a:prstGeom>
        </p:spPr>
      </p:pic>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9894219" y="3009900"/>
            <a:ext cx="278481" cy="36470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6224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Wrap-up</a:t>
            </a: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107186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a:p>
          <a:p>
            <a:pPr marL="514350" indent="-514350">
              <a:buFont typeface="+mj-lt"/>
              <a:buAutoNum type="arabicPeriod"/>
            </a:pPr>
            <a:r>
              <a:rPr lang="en-US" sz="3600"/>
              <a:t>GitHub</a:t>
            </a:r>
            <a:r>
              <a:rPr lang="en-US" sz="3600" b="1"/>
              <a:t> issue</a:t>
            </a:r>
            <a:r>
              <a:rPr lang="en-US" sz="3600"/>
              <a:t>: “This page” github.com/</a:t>
            </a:r>
            <a:r>
              <a:rPr lang="en-US" sz="3600" err="1"/>
              <a:t>MicrosoftDocs</a:t>
            </a:r>
            <a:endParaRPr lang="en-US" sz="3600"/>
          </a:p>
          <a:p>
            <a:pPr marL="514350" indent="-514350">
              <a:buFont typeface="+mj-lt"/>
              <a:buAutoNum type="arabicPeriod"/>
            </a:pPr>
            <a:r>
              <a:rPr lang="en-US" sz="3600"/>
              <a:t>You want to edit yourself via a GitHub </a:t>
            </a:r>
            <a:r>
              <a:rPr lang="en-US" sz="3600" b="1"/>
              <a:t>Pull Request</a:t>
            </a:r>
          </a:p>
          <a:p>
            <a:pPr marL="514350" indent="-514350">
              <a:buFont typeface="+mj-lt"/>
              <a:buAutoNum type="arabicPeriod"/>
            </a:pPr>
            <a:endParaRPr lang="en-US" sz="3600" b="1"/>
          </a:p>
          <a:p>
            <a:pPr marL="0" indent="0">
              <a:buNone/>
            </a:pPr>
            <a:r>
              <a:rPr lang="en-US" sz="3600" b="1"/>
              <a:t>When your PR is in, say Hi! </a:t>
            </a:r>
          </a:p>
          <a:p>
            <a:pPr marL="0" indent="0">
              <a:buNone/>
            </a:pPr>
            <a:r>
              <a:rPr lang="en-US" sz="3600" b="1"/>
              <a:t>#PingMSFTDocs on Twitter or GitHub</a:t>
            </a:r>
            <a:endParaRPr lang="en-US" sz="3600"/>
          </a:p>
        </p:txBody>
      </p:sp>
    </p:spTree>
    <p:extLst>
      <p:ext uri="{BB962C8B-B14F-4D97-AF65-F5344CB8AC3E}">
        <p14:creationId xmlns:p14="http://schemas.microsoft.com/office/powerpoint/2010/main" val="11834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Credit Due!</a:t>
            </a:r>
          </a:p>
        </p:txBody>
      </p:sp>
      <p:pic>
        <p:nvPicPr>
          <p:cNvPr id="5" name="Picture 4">
            <a:extLst>
              <a:ext uri="{FF2B5EF4-FFF2-40B4-BE49-F238E27FC236}">
                <a16:creationId xmlns:a16="http://schemas.microsoft.com/office/drawing/2014/main" id="{857B9E89-AAD3-44E4-8620-FAC395BCBCF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83741" y="0"/>
            <a:ext cx="7808259" cy="6858000"/>
          </a:xfrm>
          <a:prstGeom prst="rect">
            <a:avLst/>
          </a:prstGeom>
        </p:spPr>
      </p:pic>
      <p:pic>
        <p:nvPicPr>
          <p:cNvPr id="8" name="Picture 7">
            <a:extLst>
              <a:ext uri="{FF2B5EF4-FFF2-40B4-BE49-F238E27FC236}">
                <a16:creationId xmlns:a16="http://schemas.microsoft.com/office/drawing/2014/main" id="{3A09651E-F707-4693-974C-A5F991A00C66}"/>
              </a:ext>
              <a:ext uri="{C183D7F6-B498-43B3-948B-1728B52AA6E4}">
                <adec:decorative xmlns:adec="http://schemas.microsoft.com/office/drawing/2017/decorative" val="1"/>
              </a:ext>
            </a:extLst>
          </p:cNvPr>
          <p:cNvPicPr>
            <a:picLocks noChangeAspect="1"/>
          </p:cNvPicPr>
          <p:nvPr/>
        </p:nvPicPr>
        <p:blipFill rotWithShape="1">
          <a:blip r:embed="rId4"/>
          <a:srcRect t="1" r="34319" b="-7540"/>
          <a:stretch/>
        </p:blipFill>
        <p:spPr>
          <a:xfrm>
            <a:off x="0" y="3436937"/>
            <a:ext cx="6375248" cy="1075192"/>
          </a:xfrm>
          <a:prstGeom prst="rect">
            <a:avLst/>
          </a:prstGeom>
        </p:spPr>
      </p:pic>
      <p:pic>
        <p:nvPicPr>
          <p:cNvPr id="6" name="Picture 5">
            <a:extLst>
              <a:ext uri="{FF2B5EF4-FFF2-40B4-BE49-F238E27FC236}">
                <a16:creationId xmlns:a16="http://schemas.microsoft.com/office/drawing/2014/main" id="{1984A59C-F10A-C845-B1FB-152C443A544A}"/>
              </a:ext>
            </a:extLst>
          </p:cNvPr>
          <p:cNvPicPr>
            <a:picLocks noChangeAspect="1"/>
          </p:cNvPicPr>
          <p:nvPr/>
        </p:nvPicPr>
        <p:blipFill>
          <a:blip r:embed="rId5"/>
          <a:srcRect/>
          <a:stretch/>
        </p:blipFill>
        <p:spPr>
          <a:xfrm>
            <a:off x="1683871" y="5476875"/>
            <a:ext cx="1016000" cy="1016000"/>
          </a:xfrm>
          <a:prstGeom prst="rect">
            <a:avLst/>
          </a:prstGeom>
        </p:spPr>
      </p:pic>
    </p:spTree>
    <p:extLst>
      <p:ext uri="{BB962C8B-B14F-4D97-AF65-F5344CB8AC3E}">
        <p14:creationId xmlns:p14="http://schemas.microsoft.com/office/powerpoint/2010/main" val="543611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Don’t be Afraid to Submit a PR!</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normAutofit/>
          </a:bodyPr>
          <a:lstStyle/>
          <a:p>
            <a:r>
              <a:rPr lang="en-US" sz="3600"/>
              <a:t>If you're not sure how it should change, give it a shot. </a:t>
            </a:r>
          </a:p>
          <a:p>
            <a:r>
              <a:rPr lang="en-US" sz="3600"/>
              <a:t>Image or graphic needs to be updated? We got it.</a:t>
            </a:r>
          </a:p>
          <a:p>
            <a:r>
              <a:rPr lang="en-US" sz="3600"/>
              <a:t>Capitalization iS tOuGh. We get it.</a:t>
            </a:r>
          </a:p>
          <a:p>
            <a:pPr marL="685800" marR="0">
              <a:spcBef>
                <a:spcPts val="0"/>
              </a:spcBef>
              <a:spcAft>
                <a:spcPts val="0"/>
              </a:spcAft>
            </a:pPr>
            <a:r>
              <a:rPr lang="en-US"/>
              <a:t>	Azure SQL Database vs a database </a:t>
            </a:r>
          </a:p>
          <a:p>
            <a:pPr marL="685800" marR="0">
              <a:spcBef>
                <a:spcPts val="0"/>
              </a:spcBef>
              <a:spcAft>
                <a:spcPts val="0"/>
              </a:spcAft>
            </a:pPr>
            <a:r>
              <a:rPr lang="en-US"/>
              <a:t>	Azure SQL Managed Instance vs a SQL managed instance</a:t>
            </a:r>
          </a:p>
          <a:p>
            <a:r>
              <a:rPr lang="en-US" sz="3600"/>
              <a:t>Above all, be simple and human. </a:t>
            </a:r>
          </a:p>
          <a:p>
            <a:pPr marL="457200" lvl="1" indent="0">
              <a:buNone/>
            </a:pPr>
            <a:endParaRPr lang="en-US" sz="1100"/>
          </a:p>
        </p:txBody>
      </p:sp>
      <p:pic>
        <p:nvPicPr>
          <p:cNvPr id="4" name="Picture 3">
            <a:extLst>
              <a:ext uri="{FF2B5EF4-FFF2-40B4-BE49-F238E27FC236}">
                <a16:creationId xmlns:a16="http://schemas.microsoft.com/office/drawing/2014/main" id="{CCD4C0EA-0CF0-7B4F-BB6F-03674028FCFB}"/>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4545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38B6-690E-4584-8943-10E17AEECAA9}"/>
              </a:ext>
            </a:extLst>
          </p:cNvPr>
          <p:cNvSpPr>
            <a:spLocks noGrp="1"/>
          </p:cNvSpPr>
          <p:nvPr>
            <p:ph type="title"/>
          </p:nvPr>
        </p:nvSpPr>
        <p:spPr/>
        <p:txBody>
          <a:bodyPr>
            <a:normAutofit fontScale="90000"/>
          </a:bodyPr>
          <a:lstStyle/>
          <a:p>
            <a:r>
              <a:rPr lang="en-US" sz="6000"/>
              <a:t>Localization/Translation Feedback	</a:t>
            </a:r>
          </a:p>
        </p:txBody>
      </p:sp>
      <p:sp>
        <p:nvSpPr>
          <p:cNvPr id="3" name="Content Placeholder 2">
            <a:extLst>
              <a:ext uri="{FF2B5EF4-FFF2-40B4-BE49-F238E27FC236}">
                <a16:creationId xmlns:a16="http://schemas.microsoft.com/office/drawing/2014/main" id="{BCD720A6-1C38-4262-BD56-7C42F1389736}"/>
              </a:ext>
            </a:extLst>
          </p:cNvPr>
          <p:cNvSpPr>
            <a:spLocks noGrp="1"/>
          </p:cNvSpPr>
          <p:nvPr>
            <p:ph idx="1"/>
          </p:nvPr>
        </p:nvSpPr>
        <p:spPr/>
        <p:txBody>
          <a:bodyPr>
            <a:normAutofit/>
          </a:bodyPr>
          <a:lstStyle/>
          <a:p>
            <a:r>
              <a:rPr lang="en-US" sz="3600"/>
              <a:t>Translation issues are submitted via email </a:t>
            </a:r>
          </a:p>
          <a:p>
            <a:pPr lvl="1"/>
            <a:r>
              <a:rPr lang="en-US" sz="3200"/>
              <a:t>Email template: </a:t>
            </a:r>
            <a:r>
              <a:rPr lang="en-US" sz="3200">
                <a:hlinkClick r:id="rId3"/>
              </a:rPr>
              <a:t>aka.ms/</a:t>
            </a:r>
            <a:r>
              <a:rPr lang="en-US" sz="3200" err="1">
                <a:hlinkClick r:id="rId3"/>
              </a:rPr>
              <a:t>DocSiteLocFeedback</a:t>
            </a:r>
            <a:r>
              <a:rPr lang="en-US" sz="3200"/>
              <a:t> </a:t>
            </a:r>
          </a:p>
          <a:p>
            <a:pPr lvl="1"/>
            <a:r>
              <a:rPr lang="en-US" sz="3200"/>
              <a:t>Submit feedback in any language.</a:t>
            </a:r>
          </a:p>
          <a:p>
            <a:pPr lvl="1"/>
            <a:r>
              <a:rPr lang="en-US" sz="3200"/>
              <a:t>Email automatically creates Azure DevOps work item for DevRel Localization Team. </a:t>
            </a:r>
          </a:p>
          <a:p>
            <a:r>
              <a:rPr lang="en-US" sz="3600"/>
              <a:t>Non-English technical feedback? No problem. </a:t>
            </a:r>
          </a:p>
          <a:p>
            <a:pPr lvl="1"/>
            <a:r>
              <a:rPr lang="en-US" sz="3200"/>
              <a:t>Use the email template: </a:t>
            </a:r>
            <a:r>
              <a:rPr lang="en-US" sz="3200">
                <a:hlinkClick r:id="rId3"/>
              </a:rPr>
              <a:t>aka.ms/</a:t>
            </a:r>
            <a:r>
              <a:rPr lang="en-US" sz="3200" err="1">
                <a:hlinkClick r:id="rId3"/>
              </a:rPr>
              <a:t>DocSiteLocFeedback</a:t>
            </a:r>
            <a:r>
              <a:rPr lang="en-US" sz="3200"/>
              <a:t> </a:t>
            </a:r>
          </a:p>
          <a:p>
            <a:pPr lvl="1"/>
            <a:r>
              <a:rPr lang="en-US" sz="3200"/>
              <a:t>It will be translated and passed along internally.</a:t>
            </a:r>
          </a:p>
          <a:p>
            <a:pPr marL="457200" lvl="1" indent="0">
              <a:buNone/>
            </a:pPr>
            <a:endParaRPr lang="en-US" sz="3200"/>
          </a:p>
        </p:txBody>
      </p:sp>
      <p:pic>
        <p:nvPicPr>
          <p:cNvPr id="4" name="Picture 3">
            <a:extLst>
              <a:ext uri="{FF2B5EF4-FFF2-40B4-BE49-F238E27FC236}">
                <a16:creationId xmlns:a16="http://schemas.microsoft.com/office/drawing/2014/main" id="{084C86FC-DFFA-CF47-A2D5-18555E5C2890}"/>
              </a:ext>
            </a:extLst>
          </p:cNvPr>
          <p:cNvPicPr>
            <a:picLocks noChangeAspect="1"/>
          </p:cNvPicPr>
          <p:nvPr/>
        </p:nvPicPr>
        <p:blipFill>
          <a:blip r:embed="rId4"/>
          <a:srcRect/>
          <a:stretch/>
        </p:blipFill>
        <p:spPr>
          <a:xfrm>
            <a:off x="10033000" y="1222375"/>
            <a:ext cx="2032000" cy="2032000"/>
          </a:xfrm>
          <a:prstGeom prst="rect">
            <a:avLst/>
          </a:prstGeom>
        </p:spPr>
      </p:pic>
    </p:spTree>
    <p:extLst>
      <p:ext uri="{BB962C8B-B14F-4D97-AF65-F5344CB8AC3E}">
        <p14:creationId xmlns:p14="http://schemas.microsoft.com/office/powerpoint/2010/main" val="1351279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eloper Relations Content and Learning">
            <a:extLst>
              <a:ext uri="{FF2B5EF4-FFF2-40B4-BE49-F238E27FC236}">
                <a16:creationId xmlns:a16="http://schemas.microsoft.com/office/drawing/2014/main" id="{D50585FE-62D1-46FC-86AA-D5B5A89B6A7D}"/>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a:xfrm>
            <a:off x="4550003" y="1569857"/>
            <a:ext cx="6667230" cy="714094"/>
          </a:xfrm>
        </p:spPr>
        <p:txBody>
          <a:bodyPr/>
          <a:lstStyle/>
          <a:p>
            <a:r>
              <a:rPr lang="en-US" sz="5400"/>
              <a:t>GitHub Hosts </a:t>
            </a:r>
            <a:br>
              <a:rPr lang="en-US" sz="5400"/>
            </a:br>
            <a:r>
              <a:rPr lang="en-US" sz="5400"/>
              <a:t>Microsoft Docs</a:t>
            </a:r>
          </a:p>
        </p:txBody>
      </p:sp>
      <p:pic>
        <p:nvPicPr>
          <p:cNvPr id="2" name="Picture 1">
            <a:extLst>
              <a:ext uri="{FF2B5EF4-FFF2-40B4-BE49-F238E27FC236}">
                <a16:creationId xmlns:a16="http://schemas.microsoft.com/office/drawing/2014/main" id="{84E20F97-9283-4C24-BF80-9DB5EE7E08A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4550331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vert="horz" lIns="91440" tIns="45720" rIns="91440" bIns="45720" rtlCol="0" anchor="t">
            <a:normAutofit/>
          </a:bodyPr>
          <a:lstStyle/>
          <a:p>
            <a:r>
              <a:rPr lang="en-US" sz="4400"/>
              <a:t>Docs are Markdown or YAML</a:t>
            </a:r>
            <a:endParaRPr lang="en-US" sz="4400">
              <a:cs typeface="Calibri"/>
            </a:endParaRPr>
          </a:p>
          <a:p>
            <a:r>
              <a:rPr lang="en-US" sz="4400"/>
              <a:t>VS Code or Azure Data Studio, Git, GitHub</a:t>
            </a:r>
            <a:endParaRPr lang="en-US" sz="4400">
              <a:cs typeface="Calibri"/>
            </a:endParaRPr>
          </a:p>
          <a:p>
            <a:r>
              <a:rPr lang="en-US" sz="4400"/>
              <a:t>Rich metadata and SEO tracking, Kusto</a:t>
            </a:r>
            <a:endParaRPr lang="en-US" sz="4400">
              <a:cs typeface="Calibri"/>
            </a:endParaRPr>
          </a:p>
          <a:p>
            <a:r>
              <a:rPr lang="en-US" sz="4400"/>
              <a:t>Release branches for big, timed doc releases</a:t>
            </a:r>
            <a:endParaRPr lang="en-US" sz="4400">
              <a:cs typeface="Calibri"/>
            </a:endParaRPr>
          </a:p>
          <a:p>
            <a:endParaRPr lang="en-US" sz="4400"/>
          </a:p>
        </p:txBody>
      </p:sp>
      <p:pic>
        <p:nvPicPr>
          <p:cNvPr id="4" name="Picture 3">
            <a:extLst>
              <a:ext uri="{FF2B5EF4-FFF2-40B4-BE49-F238E27FC236}">
                <a16:creationId xmlns:a16="http://schemas.microsoft.com/office/drawing/2014/main" id="{9A8A8713-07DC-C343-BFB1-AFF3B7109933}"/>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10F0-A062-4379-9907-FFBCAA316D12}"/>
              </a:ext>
            </a:extLst>
          </p:cNvPr>
          <p:cNvSpPr>
            <a:spLocks noGrp="1"/>
          </p:cNvSpPr>
          <p:nvPr>
            <p:ph type="title"/>
          </p:nvPr>
        </p:nvSpPr>
        <p:spPr/>
        <p:txBody>
          <a:bodyPr/>
          <a:lstStyle/>
          <a:p>
            <a:r>
              <a:rPr lang="en-US"/>
              <a:t>Content &amp; Learning Vision</a:t>
            </a:r>
          </a:p>
        </p:txBody>
      </p:sp>
      <p:sp>
        <p:nvSpPr>
          <p:cNvPr id="3" name="Text Placeholder 2">
            <a:extLst>
              <a:ext uri="{FF2B5EF4-FFF2-40B4-BE49-F238E27FC236}">
                <a16:creationId xmlns:a16="http://schemas.microsoft.com/office/drawing/2014/main" id="{63973BE6-05FD-4C28-90B1-D21CB68EEB6E}"/>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B70FB3FC-C1F3-4966-9559-5A8DA19152A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0060"/>
            <a:ext cx="13045440" cy="73380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0CEAF67E-B243-4BB5-8394-CB969C73C2AD}"/>
                  </a:ext>
                  <a:ext uri="{C183D7F6-B498-43B3-948B-1728B52AA6E4}">
                    <adec:decorative xmlns:adec="http://schemas.microsoft.com/office/drawing/2017/decorative" val="1"/>
                  </a:ext>
                </a:extLst>
              </p14:cNvPr>
              <p14:cNvContentPartPr/>
              <p14:nvPr/>
            </p14:nvContentPartPr>
            <p14:xfrm>
              <a:off x="7256175" y="4394748"/>
              <a:ext cx="3198600" cy="80280"/>
            </p14:xfrm>
          </p:contentPart>
        </mc:Choice>
        <mc:Fallback>
          <p:pic>
            <p:nvPicPr>
              <p:cNvPr id="5" name="Ink 4">
                <a:extLst>
                  <a:ext uri="{FF2B5EF4-FFF2-40B4-BE49-F238E27FC236}">
                    <a16:creationId xmlns:a16="http://schemas.microsoft.com/office/drawing/2014/main" id="{0CEAF67E-B243-4BB5-8394-CB969C73C2AD}"/>
                  </a:ext>
                  <a:ext uri="{C183D7F6-B498-43B3-948B-1728B52AA6E4}">
                    <adec:decorative xmlns:adec="http://schemas.microsoft.com/office/drawing/2017/decorative" val="1"/>
                  </a:ext>
                </a:extLst>
              </p:cNvPr>
              <p:cNvPicPr/>
              <p:nvPr/>
            </p:nvPicPr>
            <p:blipFill>
              <a:blip r:embed="rId5"/>
              <a:stretch>
                <a:fillRect/>
              </a:stretch>
            </p:blipFill>
            <p:spPr>
              <a:xfrm>
                <a:off x="7166175" y="4214748"/>
                <a:ext cx="337824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15393BD-8BC9-4CA1-9CF9-1AFE556E560B}"/>
                  </a:ext>
                  <a:ext uri="{C183D7F6-B498-43B3-948B-1728B52AA6E4}">
                    <adec:decorative xmlns:adec="http://schemas.microsoft.com/office/drawing/2017/decorative" val="1"/>
                  </a:ext>
                </a:extLst>
              </p14:cNvPr>
              <p14:cNvContentPartPr/>
              <p14:nvPr/>
            </p14:nvContentPartPr>
            <p14:xfrm>
              <a:off x="845295" y="4747908"/>
              <a:ext cx="9946440" cy="79920"/>
            </p14:xfrm>
          </p:contentPart>
        </mc:Choice>
        <mc:Fallback>
          <p:pic>
            <p:nvPicPr>
              <p:cNvPr id="6" name="Ink 5">
                <a:extLst>
                  <a:ext uri="{FF2B5EF4-FFF2-40B4-BE49-F238E27FC236}">
                    <a16:creationId xmlns:a16="http://schemas.microsoft.com/office/drawing/2014/main" id="{015393BD-8BC9-4CA1-9CF9-1AFE556E560B}"/>
                  </a:ext>
                  <a:ext uri="{C183D7F6-B498-43B3-948B-1728B52AA6E4}">
                    <adec:decorative xmlns:adec="http://schemas.microsoft.com/office/drawing/2017/decorative" val="1"/>
                  </a:ext>
                </a:extLst>
              </p:cNvPr>
              <p:cNvPicPr/>
              <p:nvPr/>
            </p:nvPicPr>
            <p:blipFill>
              <a:blip r:embed="rId7"/>
              <a:stretch>
                <a:fillRect/>
              </a:stretch>
            </p:blipFill>
            <p:spPr>
              <a:xfrm>
                <a:off x="755295" y="4567908"/>
                <a:ext cx="1012608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26DADE61-E1CD-4DAC-84D9-D63F2DC8620F}"/>
                  </a:ext>
                  <a:ext uri="{C183D7F6-B498-43B3-948B-1728B52AA6E4}">
                    <adec:decorative xmlns:adec="http://schemas.microsoft.com/office/drawing/2017/decorative" val="1"/>
                  </a:ext>
                </a:extLst>
              </p14:cNvPr>
              <p14:cNvContentPartPr/>
              <p14:nvPr/>
            </p14:nvContentPartPr>
            <p14:xfrm>
              <a:off x="963375" y="5141700"/>
              <a:ext cx="2848680" cy="10440"/>
            </p14:xfrm>
          </p:contentPart>
        </mc:Choice>
        <mc:Fallback>
          <p:pic>
            <p:nvPicPr>
              <p:cNvPr id="7" name="Ink 6">
                <a:extLst>
                  <a:ext uri="{FF2B5EF4-FFF2-40B4-BE49-F238E27FC236}">
                    <a16:creationId xmlns:a16="http://schemas.microsoft.com/office/drawing/2014/main" id="{26DADE61-E1CD-4DAC-84D9-D63F2DC8620F}"/>
                  </a:ext>
                  <a:ext uri="{C183D7F6-B498-43B3-948B-1728B52AA6E4}">
                    <adec:decorative xmlns:adec="http://schemas.microsoft.com/office/drawing/2017/decorative" val="1"/>
                  </a:ext>
                </a:extLst>
              </p:cNvPr>
              <p:cNvPicPr/>
              <p:nvPr/>
            </p:nvPicPr>
            <p:blipFill>
              <a:blip r:embed="rId9"/>
              <a:stretch>
                <a:fillRect/>
              </a:stretch>
            </p:blipFill>
            <p:spPr>
              <a:xfrm>
                <a:off x="873375" y="4961700"/>
                <a:ext cx="302832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C48C5854-80EE-496F-8FD8-408A18BDD20B}"/>
                  </a:ext>
                  <a:ext uri="{C183D7F6-B498-43B3-948B-1728B52AA6E4}">
                    <adec:decorative xmlns:adec="http://schemas.microsoft.com/office/drawing/2017/decorative" val="1"/>
                  </a:ext>
                </a:extLst>
              </p14:cNvPr>
              <p14:cNvContentPartPr/>
              <p14:nvPr/>
            </p14:nvContentPartPr>
            <p14:xfrm>
              <a:off x="4701055" y="5141947"/>
              <a:ext cx="4324680" cy="31680"/>
            </p14:xfrm>
          </p:contentPart>
        </mc:Choice>
        <mc:Fallback>
          <p:pic>
            <p:nvPicPr>
              <p:cNvPr id="10" name="Ink 9">
                <a:extLst>
                  <a:ext uri="{FF2B5EF4-FFF2-40B4-BE49-F238E27FC236}">
                    <a16:creationId xmlns:a16="http://schemas.microsoft.com/office/drawing/2014/main" id="{C48C5854-80EE-496F-8FD8-408A18BDD20B}"/>
                  </a:ext>
                  <a:ext uri="{C183D7F6-B498-43B3-948B-1728B52AA6E4}">
                    <adec:decorative xmlns:adec="http://schemas.microsoft.com/office/drawing/2017/decorative" val="1"/>
                  </a:ext>
                </a:extLst>
              </p:cNvPr>
              <p:cNvPicPr/>
              <p:nvPr/>
            </p:nvPicPr>
            <p:blipFill>
              <a:blip r:embed="rId11"/>
              <a:stretch>
                <a:fillRect/>
              </a:stretch>
            </p:blipFill>
            <p:spPr>
              <a:xfrm>
                <a:off x="4611055" y="4961947"/>
                <a:ext cx="450432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9267FEE9-E671-464D-B022-848B876B6A2C}"/>
                  </a:ext>
                  <a:ext uri="{C183D7F6-B498-43B3-948B-1728B52AA6E4}">
                    <adec:decorative xmlns:adec="http://schemas.microsoft.com/office/drawing/2017/decorative" val="1"/>
                  </a:ext>
                </a:extLst>
              </p14:cNvPr>
              <p14:cNvContentPartPr/>
              <p14:nvPr/>
            </p14:nvContentPartPr>
            <p14:xfrm>
              <a:off x="874870" y="5584188"/>
              <a:ext cx="1841400" cy="40680"/>
            </p14:xfrm>
          </p:contentPart>
        </mc:Choice>
        <mc:Fallback>
          <p:pic>
            <p:nvPicPr>
              <p:cNvPr id="15" name="Ink 14">
                <a:extLst>
                  <a:ext uri="{FF2B5EF4-FFF2-40B4-BE49-F238E27FC236}">
                    <a16:creationId xmlns:a16="http://schemas.microsoft.com/office/drawing/2014/main" id="{9267FEE9-E671-464D-B022-848B876B6A2C}"/>
                  </a:ext>
                  <a:ext uri="{C183D7F6-B498-43B3-948B-1728B52AA6E4}">
                    <adec:decorative xmlns:adec="http://schemas.microsoft.com/office/drawing/2017/decorative" val="1"/>
                  </a:ext>
                </a:extLst>
              </p:cNvPr>
              <p:cNvPicPr/>
              <p:nvPr/>
            </p:nvPicPr>
            <p:blipFill>
              <a:blip r:embed="rId13"/>
              <a:stretch>
                <a:fillRect/>
              </a:stretch>
            </p:blipFill>
            <p:spPr>
              <a:xfrm>
                <a:off x="784870" y="5404188"/>
                <a:ext cx="2021040" cy="400320"/>
              </a:xfrm>
              <a:prstGeom prst="rect">
                <a:avLst/>
              </a:prstGeom>
            </p:spPr>
          </p:pic>
        </mc:Fallback>
      </mc:AlternateContent>
    </p:spTree>
    <p:extLst>
      <p:ext uri="{BB962C8B-B14F-4D97-AF65-F5344CB8AC3E}">
        <p14:creationId xmlns:p14="http://schemas.microsoft.com/office/powerpoint/2010/main" val="287431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drawProgress</p:attrName>
                                        </p:attrNameLst>
                                      </p:cBhvr>
                                      <p:tavLst>
                                        <p:tav tm="0">
                                          <p:val>
                                            <p:fltVal val="0"/>
                                          </p:val>
                                        </p:tav>
                                        <p:tav tm="100000">
                                          <p:val>
                                            <p:fltVal val="1"/>
                                          </p:val>
                                        </p:tav>
                                      </p:tavLst>
                                    </p:anim>
                                  </p:childTnLst>
                                </p:cTn>
                              </p:par>
                            </p:childTnLst>
                          </p:cTn>
                        </p:par>
                        <p:par>
                          <p:cTn id="8" fill="hold">
                            <p:stCondLst>
                              <p:cond delay="1000"/>
                            </p:stCondLst>
                            <p:childTnLst>
                              <p:par>
                                <p:cTn id="9" presetID="63"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500" fill="hold"/>
                                        <p:tgtEl>
                                          <p:spTgt spid="6"/>
                                        </p:tgtEl>
                                        <p:attrNameLst>
                                          <p:attrName>drawProgress</p:attrName>
                                        </p:attrNameLst>
                                      </p:cBhvr>
                                      <p:tavLst>
                                        <p:tav tm="0">
                                          <p:val>
                                            <p:fltVal val="0"/>
                                          </p:val>
                                        </p:tav>
                                        <p:tav tm="100000">
                                          <p:val>
                                            <p:fltVal val="1"/>
                                          </p:val>
                                        </p:tav>
                                      </p:tavLst>
                                    </p:anim>
                                  </p:childTnLst>
                                </p:cTn>
                              </p:par>
                            </p:childTnLst>
                          </p:cTn>
                        </p:par>
                        <p:par>
                          <p:cTn id="12" fill="hold">
                            <p:stCondLst>
                              <p:cond delay="2500"/>
                            </p:stCondLst>
                            <p:childTnLst>
                              <p:par>
                                <p:cTn id="13" presetID="63"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500" fill="hold"/>
                                        <p:tgtEl>
                                          <p:spTgt spid="10"/>
                                        </p:tgtEl>
                                        <p:attrNameLst>
                                          <p:attrName>drawProgress</p:attrName>
                                        </p:attrNameLst>
                                      </p:cBhvr>
                                      <p:tavLst>
                                        <p:tav tm="0">
                                          <p:val>
                                            <p:fltVal val="0"/>
                                          </p:val>
                                        </p:tav>
                                        <p:tav tm="100000">
                                          <p:val>
                                            <p:fltVal val="1"/>
                                          </p:val>
                                        </p:tav>
                                      </p:tavLst>
                                    </p:anim>
                                  </p:childTnLst>
                                </p:cTn>
                              </p:par>
                            </p:childTnLst>
                          </p:cTn>
                        </p:par>
                        <p:par>
                          <p:cTn id="21" fill="hold">
                            <p:stCondLst>
                              <p:cond delay="1500"/>
                            </p:stCondLst>
                            <p:childTnLst>
                              <p:par>
                                <p:cTn id="22" presetID="63"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5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739094"/>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err="1">
                <a:cs typeface="Arial" panose="020B0604020202020204" pitchFamily="34" charset="0"/>
              </a:rPr>
              <a:t>MicrosoftDocs</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5583380" cy="830997"/>
          </a:xfrm>
          <a:prstGeom prst="rect">
            <a:avLst/>
          </a:prstGeom>
          <a:noFill/>
        </p:spPr>
        <p:txBody>
          <a:bodyPr wrap="square" rtlCol="0">
            <a:spAutoFit/>
          </a:bodyPr>
          <a:lstStyle/>
          <a:p>
            <a:r>
              <a:rPr lang="en-US" sz="2400" b="1">
                <a:cs typeface="Arial" panose="020B0604020202020204" pitchFamily="34" charset="0"/>
              </a:rPr>
              <a:t>Upstream				     Origin    		 	</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a:p>
            <a:r>
              <a:rPr lang="en-US" sz="2800" b="1">
                <a:solidFill>
                  <a:srgbClr val="FF0000"/>
                </a:solidFill>
                <a:cs typeface="Arial" panose="020B0604020202020204" pitchFamily="34" charset="0"/>
              </a:rPr>
              <a:t>20210215-fix-issue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a:cs typeface="Arial" panose="020B0604020202020204" pitchFamily="34" charset="0"/>
              </a:rPr>
              <a:t>Pull Request</a:t>
            </a:r>
          </a:p>
        </p:txBody>
      </p:sp>
      <p:sp>
        <p:nvSpPr>
          <p:cNvPr id="18" name="TextBox 17">
            <a:extLst>
              <a:ext uri="{FF2B5EF4-FFF2-40B4-BE49-F238E27FC236}">
                <a16:creationId xmlns:a16="http://schemas.microsoft.com/office/drawing/2014/main" id="{0803D4B0-D98D-4982-A446-AD4A131E08AC}"/>
              </a:ext>
            </a:extLst>
          </p:cNvPr>
          <p:cNvSpPr txBox="1"/>
          <p:nvPr/>
        </p:nvSpPr>
        <p:spPr>
          <a:xfrm>
            <a:off x="6228267" y="3880926"/>
            <a:ext cx="6094708" cy="461665"/>
          </a:xfrm>
          <a:prstGeom prst="rect">
            <a:avLst/>
          </a:prstGeom>
          <a:noFill/>
        </p:spPr>
        <p:txBody>
          <a:bodyPr wrap="square">
            <a:spAutoFit/>
          </a:bodyPr>
          <a:lstStyle/>
          <a:p>
            <a:r>
              <a:rPr lang="en-US" sz="2400" b="1">
                <a:cs typeface="Arial" panose="020B0604020202020204" pitchFamily="34" charset="0"/>
              </a:rPr>
              <a:t>Local</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a:cs typeface="Arial" panose="020B0604020202020204" pitchFamily="34" charset="0"/>
              </a:rPr>
              <a:t>Live				       Upstream			    Origin      		 	      Local</a:t>
            </a:r>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0" y="4343839"/>
            <a:ext cx="1892609"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899536"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a:p>
            <a:r>
              <a:rPr lang="en-US" sz="2400" b="1">
                <a:solidFill>
                  <a:srgbClr val="FF0000"/>
                </a:solidFill>
                <a:cs typeface="Arial" panose="020B0604020202020204" pitchFamily="34" charset="0"/>
              </a:rPr>
              <a:t>20210215-fix-issue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 uri="{C183D7F6-B498-43B3-948B-1728B52AA6E4}">
                <adec:decorative xmlns:adec="http://schemas.microsoft.com/office/drawing/2017/decorative" val="1"/>
              </a:ext>
            </a:extLst>
          </p:cNvPr>
          <p:cNvSpPr/>
          <p:nvPr/>
        </p:nvSpPr>
        <p:spPr>
          <a:xfrm>
            <a:off x="36423" y="3776870"/>
            <a:ext cx="2018519"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Resources on </a:t>
            </a:r>
            <a:br>
              <a:rPr lang="en-US">
                <a:solidFill>
                  <a:schemeClr val="bg1"/>
                </a:solidFill>
              </a:rPr>
            </a:br>
            <a:r>
              <a:rPr lang="en-US">
                <a:solidFill>
                  <a:schemeClr val="bg1"/>
                </a:solidFill>
              </a:rPr>
              <a:t>Git and </a:t>
            </a:r>
            <a:br>
              <a:rPr lang="en-US">
                <a:solidFill>
                  <a:schemeClr val="bg1"/>
                </a:solidFill>
              </a:rPr>
            </a:br>
            <a:r>
              <a:rPr lang="en-US">
                <a:solidFill>
                  <a:schemeClr val="bg1"/>
                </a:solidFill>
              </a:rPr>
              <a:t>GitHub</a:t>
            </a:r>
            <a:br>
              <a:rPr lang="en-US">
                <a:solidFill>
                  <a:schemeClr val="bg1"/>
                </a:solidFill>
              </a:rPr>
            </a:br>
            <a:r>
              <a:rPr lang="en-US">
                <a:solidFill>
                  <a:schemeClr val="bg1"/>
                </a:solidFill>
              </a:rPr>
              <a:t>from Learn</a:t>
            </a:r>
          </a:p>
        </p:txBody>
      </p:sp>
      <p:pic>
        <p:nvPicPr>
          <p:cNvPr id="18" name="Picture 17">
            <a:extLst>
              <a:ext uri="{FF2B5EF4-FFF2-40B4-BE49-F238E27FC236}">
                <a16:creationId xmlns:a16="http://schemas.microsoft.com/office/drawing/2014/main" id="{30832F05-06B0-40C8-9ED0-69232AD153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V="1">
            <a:off x="745279" y="4431100"/>
            <a:ext cx="3609006" cy="2426900"/>
          </a:xfrm>
          <a:prstGeom prst="rect">
            <a:avLst/>
          </a:prstGeom>
        </p:spPr>
      </p:pic>
      <p:pic>
        <p:nvPicPr>
          <p:cNvPr id="16" name="Picture 15">
            <a:extLst>
              <a:ext uri="{FF2B5EF4-FFF2-40B4-BE49-F238E27FC236}">
                <a16:creationId xmlns:a16="http://schemas.microsoft.com/office/drawing/2014/main" id="{D0571502-537C-4BCF-9020-E51755C0C1B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V="1">
            <a:off x="-434974" y="4068140"/>
            <a:ext cx="4789259" cy="2789860"/>
          </a:xfrm>
          <a:prstGeom prst="rect">
            <a:avLst/>
          </a:prstGeom>
        </p:spPr>
      </p:pic>
      <p:pic>
        <p:nvPicPr>
          <p:cNvPr id="15" name="Picture 14">
            <a:extLst>
              <a:ext uri="{FF2B5EF4-FFF2-40B4-BE49-F238E27FC236}">
                <a16:creationId xmlns:a16="http://schemas.microsoft.com/office/drawing/2014/main" id="{306AEDD5-A949-4EBA-854E-62CD6A0479B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18503" y="6666806"/>
            <a:ext cx="3254840" cy="102399"/>
          </a:xfrm>
          <a:prstGeom prst="rect">
            <a:avLst/>
          </a:prstGeom>
        </p:spPr>
      </p:pic>
      <p:sp>
        <p:nvSpPr>
          <p:cNvPr id="42" name="Content Placeholder 2">
            <a:extLst>
              <a:ext uri="{FF2B5EF4-FFF2-40B4-BE49-F238E27FC236}">
                <a16:creationId xmlns:a16="http://schemas.microsoft.com/office/drawing/2014/main" id="{04ED3C52-6AA0-4D93-AB2D-94CD516C42FF}"/>
              </a:ext>
            </a:extLst>
          </p:cNvPr>
          <p:cNvSpPr txBox="1">
            <a:spLocks/>
          </p:cNvSpPr>
          <p:nvPr/>
        </p:nvSpPr>
        <p:spPr>
          <a:xfrm>
            <a:off x="4950542" y="353203"/>
            <a:ext cx="6841407" cy="6313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Learning paths for foundational GitHub knowledge</a:t>
            </a:r>
          </a:p>
          <a:p>
            <a:pPr lvl="1"/>
            <a:r>
              <a:rPr lang="en-US" sz="3200"/>
              <a:t>docs.microsoft.com/learn/</a:t>
            </a:r>
            <a:r>
              <a:rPr lang="en-US" sz="3200" err="1"/>
              <a:t>github</a:t>
            </a:r>
            <a:endParaRPr lang="en-US" sz="3200"/>
          </a:p>
          <a:p>
            <a:r>
              <a:rPr lang="en-US" sz="3600"/>
              <a:t>Introduction to version control with Git – Learn</a:t>
            </a:r>
          </a:p>
          <a:p>
            <a:pPr lvl="1"/>
            <a:r>
              <a:rPr lang="en-US"/>
              <a:t>docs.microsoft.com/learn/paths/intro-to-</a:t>
            </a:r>
            <a:r>
              <a:rPr lang="en-US" err="1"/>
              <a:t>vc</a:t>
            </a:r>
            <a:r>
              <a:rPr lang="en-US"/>
              <a:t>-git</a:t>
            </a:r>
          </a:p>
          <a:p>
            <a:r>
              <a:rPr lang="en-US" sz="3600"/>
              <a:t>Use Git version-control tools in VS Code - Learn</a:t>
            </a:r>
          </a:p>
          <a:p>
            <a:pPr lvl="1"/>
            <a:r>
              <a:rPr lang="en-US" sz="2000"/>
              <a:t>docs.microsoft.com/learn/modules/use-git-from-vs-code</a:t>
            </a:r>
          </a:p>
        </p:txBody>
      </p:sp>
    </p:spTree>
    <p:extLst>
      <p:ext uri="{BB962C8B-B14F-4D97-AF65-F5344CB8AC3E}">
        <p14:creationId xmlns:p14="http://schemas.microsoft.com/office/powerpoint/2010/main" val="3375359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eloper Relations Content and Learning">
            <a:extLst>
              <a:ext uri="{FF2B5EF4-FFF2-40B4-BE49-F238E27FC236}">
                <a16:creationId xmlns:a16="http://schemas.microsoft.com/office/drawing/2014/main" id="{F4D376C0-6385-468B-9879-272CF5F1B693}"/>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a:xfrm>
            <a:off x="4419374" y="1646385"/>
            <a:ext cx="6667230" cy="714094"/>
          </a:xfrm>
        </p:spPr>
        <p:txBody>
          <a:bodyPr/>
          <a:lstStyle/>
          <a:p>
            <a:r>
              <a:rPr lang="en-US" sz="8800"/>
              <a:t>What’s New in Docs?</a:t>
            </a:r>
          </a:p>
        </p:txBody>
      </p:sp>
      <p:pic>
        <p:nvPicPr>
          <p:cNvPr id="2" name="Picture 1">
            <a:extLst>
              <a:ext uri="{FF2B5EF4-FFF2-40B4-BE49-F238E27FC236}">
                <a16:creationId xmlns:a16="http://schemas.microsoft.com/office/drawing/2014/main" id="{5F47CB3F-00B0-404B-9BA3-6DFC15305CA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19717042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a:t>NEW: Recommended content in footer</a:t>
            </a:r>
          </a:p>
        </p:txBody>
      </p:sp>
      <p:pic>
        <p:nvPicPr>
          <p:cNvPr id="4" name="Picture 3">
            <a:extLst>
              <a:ext uri="{FF2B5EF4-FFF2-40B4-BE49-F238E27FC236}">
                <a16:creationId xmlns:a16="http://schemas.microsoft.com/office/drawing/2014/main" id="{4917E0EF-8C57-4DB2-A4AA-FF8E9B65758D}"/>
              </a:ext>
            </a:extLst>
          </p:cNvPr>
          <p:cNvPicPr>
            <a:picLocks noChangeAspect="1"/>
          </p:cNvPicPr>
          <p:nvPr/>
        </p:nvPicPr>
        <p:blipFill>
          <a:blip r:embed="rId3"/>
          <a:stretch>
            <a:fillRect/>
          </a:stretch>
        </p:blipFill>
        <p:spPr>
          <a:xfrm>
            <a:off x="2957254" y="1522546"/>
            <a:ext cx="6277492" cy="5164004"/>
          </a:xfrm>
          <a:prstGeom prst="rect">
            <a:avLst/>
          </a:prstGeom>
        </p:spPr>
      </p:pic>
    </p:spTree>
    <p:extLst>
      <p:ext uri="{BB962C8B-B14F-4D97-AF65-F5344CB8AC3E}">
        <p14:creationId xmlns:p14="http://schemas.microsoft.com/office/powerpoint/2010/main" val="1630000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Certifications in the Docs profile</a:t>
            </a:r>
          </a:p>
        </p:txBody>
      </p:sp>
      <p:pic>
        <p:nvPicPr>
          <p:cNvPr id="3" name="Picture 2" descr="An animated picture of a screenshot of any Microsoft Docs settings, clicking the &quot;connect certification profile&quot; button.">
            <a:extLst>
              <a:ext uri="{FF2B5EF4-FFF2-40B4-BE49-F238E27FC236}">
                <a16:creationId xmlns:a16="http://schemas.microsoft.com/office/drawing/2014/main" id="{F6AF35DB-E2E1-41BE-ABDE-8ECF08BE99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71155" y="1461160"/>
            <a:ext cx="9814559" cy="5031715"/>
          </a:xfrm>
          <a:prstGeom prst="rect">
            <a:avLst/>
          </a:prstGeom>
          <a:noFill/>
          <a:ln>
            <a:noFill/>
          </a:ln>
        </p:spPr>
      </p:pic>
    </p:spTree>
    <p:extLst>
      <p:ext uri="{BB962C8B-B14F-4D97-AF65-F5344CB8AC3E}">
        <p14:creationId xmlns:p14="http://schemas.microsoft.com/office/powerpoint/2010/main" val="1297688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MVPs: Docs and Learn Champion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normAutofit/>
          </a:bodyPr>
          <a:lstStyle/>
          <a:p>
            <a:r>
              <a:rPr lang="en-US" sz="3600"/>
              <a:t>MVP creator ID’s for links to Learn and Docs content</a:t>
            </a:r>
          </a:p>
          <a:p>
            <a:pPr lvl="1"/>
            <a:r>
              <a:rPr lang="en-US"/>
              <a:t>Ex: </a:t>
            </a:r>
            <a:r>
              <a:rPr lang="en-US">
                <a:hlinkClick r:id="rId3"/>
              </a:rPr>
              <a:t>https://docs.microsoft.com/azure/azure-sql/virtual-machines/windows/sql-server-iaas-agent-extension-automate-management</a:t>
            </a:r>
            <a:r>
              <a:rPr lang="en-US" b="1">
                <a:hlinkClick r:id="rId3"/>
              </a:rPr>
              <a:t>?WT.mc_id=DP-MVP-5003697</a:t>
            </a:r>
            <a:endParaRPr lang="en-US" b="1"/>
          </a:p>
          <a:p>
            <a:r>
              <a:rPr lang="en-US"/>
              <a:t>Over 1000 MVPs are registered to participate (as of Oct 2020).</a:t>
            </a:r>
          </a:p>
          <a:p>
            <a:r>
              <a:rPr lang="en-US"/>
              <a:t>Works also for sites: </a:t>
            </a:r>
            <a:r>
              <a:rPr lang="en-US" u="sng"/>
              <a:t>azure.Microsoft.com</a:t>
            </a:r>
            <a:r>
              <a:rPr lang="en-US"/>
              <a:t>, </a:t>
            </a:r>
            <a:r>
              <a:rPr lang="en-US" u="sng"/>
              <a:t>channel9.msdn.com</a:t>
            </a:r>
            <a:r>
              <a:rPr lang="en-US"/>
              <a:t>, </a:t>
            </a:r>
            <a:r>
              <a:rPr lang="en-US" u="sng"/>
              <a:t>cloudblogs.Microsoft.com </a:t>
            </a:r>
            <a:r>
              <a:rPr lang="en-US"/>
              <a:t>and many more Microsoft sites.</a:t>
            </a:r>
          </a:p>
          <a:p>
            <a:endParaRPr lang="en-US"/>
          </a:p>
          <a:p>
            <a:r>
              <a:rPr lang="en-US"/>
              <a:t>Contact </a:t>
            </a:r>
            <a:r>
              <a:rPr lang="en-US" u="sng"/>
              <a:t>mvpdocschampion@microsoft.com</a:t>
            </a:r>
          </a:p>
        </p:txBody>
      </p:sp>
    </p:spTree>
    <p:extLst>
      <p:ext uri="{BB962C8B-B14F-4D97-AF65-F5344CB8AC3E}">
        <p14:creationId xmlns:p14="http://schemas.microsoft.com/office/powerpoint/2010/main" val="3140523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Microsoft Ignite 2021</a:t>
            </a:r>
          </a:p>
        </p:txBody>
      </p:sp>
      <p:sp>
        <p:nvSpPr>
          <p:cNvPr id="5" name="TextBox 4">
            <a:extLst>
              <a:ext uri="{FF2B5EF4-FFF2-40B4-BE49-F238E27FC236}">
                <a16:creationId xmlns:a16="http://schemas.microsoft.com/office/drawing/2014/main" id="{E04D017A-26E7-4D97-9AB0-B5FCC7495354}"/>
              </a:ext>
            </a:extLst>
          </p:cNvPr>
          <p:cNvSpPr txBox="1"/>
          <p:nvPr/>
        </p:nvSpPr>
        <p:spPr>
          <a:xfrm>
            <a:off x="1394460" y="1905984"/>
            <a:ext cx="6876703" cy="1384995"/>
          </a:xfrm>
          <a:prstGeom prst="rect">
            <a:avLst/>
          </a:prstGeom>
          <a:noFill/>
        </p:spPr>
        <p:txBody>
          <a:bodyPr wrap="square">
            <a:spAutoFit/>
          </a:bodyPr>
          <a:lstStyle/>
          <a:p>
            <a:r>
              <a:rPr lang="en-US" sz="2800"/>
              <a:t>Nov 2-4, 2021</a:t>
            </a:r>
          </a:p>
          <a:p>
            <a:r>
              <a:rPr lang="en-US" sz="2800">
                <a:hlinkClick r:id="rId3"/>
              </a:rPr>
              <a:t>https://myignite.microsoft.com/</a:t>
            </a:r>
            <a:endParaRPr lang="en-US" sz="2800"/>
          </a:p>
          <a:p>
            <a:r>
              <a:rPr lang="en-US" sz="2800"/>
              <a:t>More info coming soon</a:t>
            </a:r>
          </a:p>
        </p:txBody>
      </p:sp>
    </p:spTree>
    <p:extLst>
      <p:ext uri="{BB962C8B-B14F-4D97-AF65-F5344CB8AC3E}">
        <p14:creationId xmlns:p14="http://schemas.microsoft.com/office/powerpoint/2010/main" val="1887052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PASS Data Community Summit 2021 </a:t>
            </a:r>
          </a:p>
        </p:txBody>
      </p:sp>
      <p:sp>
        <p:nvSpPr>
          <p:cNvPr id="5" name="TextBox 4">
            <a:extLst>
              <a:ext uri="{FF2B5EF4-FFF2-40B4-BE49-F238E27FC236}">
                <a16:creationId xmlns:a16="http://schemas.microsoft.com/office/drawing/2014/main" id="{E04D017A-26E7-4D97-9AB0-B5FCC7495354}"/>
              </a:ext>
            </a:extLst>
          </p:cNvPr>
          <p:cNvSpPr txBox="1"/>
          <p:nvPr/>
        </p:nvSpPr>
        <p:spPr>
          <a:xfrm>
            <a:off x="1394460" y="1905984"/>
            <a:ext cx="6876703" cy="954107"/>
          </a:xfrm>
          <a:prstGeom prst="rect">
            <a:avLst/>
          </a:prstGeom>
          <a:noFill/>
        </p:spPr>
        <p:txBody>
          <a:bodyPr wrap="square">
            <a:spAutoFit/>
          </a:bodyPr>
          <a:lstStyle/>
          <a:p>
            <a:r>
              <a:rPr lang="en-US" sz="2800"/>
              <a:t>Nov 8-12, 2021</a:t>
            </a:r>
          </a:p>
          <a:p>
            <a:r>
              <a:rPr lang="en-US" sz="2800" b="0" i="0">
                <a:solidFill>
                  <a:srgbClr val="006621"/>
                </a:solidFill>
                <a:effectLst/>
                <a:latin typeface="Roboto" panose="02000000000000000000" pitchFamily="2" charset="0"/>
                <a:hlinkClick r:id="rId3"/>
              </a:rPr>
              <a:t>https://passdatacommunitysummit.com</a:t>
            </a:r>
            <a:endParaRPr lang="en-US" sz="2800" b="0" i="0">
              <a:solidFill>
                <a:srgbClr val="006621"/>
              </a:solidFill>
              <a:effectLst/>
              <a:latin typeface="Roboto" panose="02000000000000000000" pitchFamily="2" charset="0"/>
            </a:endParaRPr>
          </a:p>
        </p:txBody>
      </p:sp>
    </p:spTree>
    <p:extLst>
      <p:ext uri="{BB962C8B-B14F-4D97-AF65-F5344CB8AC3E}">
        <p14:creationId xmlns:p14="http://schemas.microsoft.com/office/powerpoint/2010/main" val="208149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6E6B-1D58-4E00-8BD0-49E2042A2AA0}"/>
              </a:ext>
            </a:extLst>
          </p:cNvPr>
          <p:cNvSpPr>
            <a:spLocks noGrp="1"/>
          </p:cNvSpPr>
          <p:nvPr>
            <p:ph type="title"/>
          </p:nvPr>
        </p:nvSpPr>
        <p:spPr/>
        <p:txBody>
          <a:bodyPr>
            <a:normAutofit/>
          </a:bodyPr>
          <a:lstStyle/>
          <a:p>
            <a:r>
              <a:rPr lang="en-US" sz="4800"/>
              <a:t>What is DevRel?</a:t>
            </a:r>
          </a:p>
        </p:txBody>
      </p:sp>
      <p:sp>
        <p:nvSpPr>
          <p:cNvPr id="3" name="Content Placeholder 2">
            <a:extLst>
              <a:ext uri="{FF2B5EF4-FFF2-40B4-BE49-F238E27FC236}">
                <a16:creationId xmlns:a16="http://schemas.microsoft.com/office/drawing/2014/main" id="{48B9C907-E250-43BB-A2EE-76481962BDBE}"/>
              </a:ext>
            </a:extLst>
          </p:cNvPr>
          <p:cNvSpPr>
            <a:spLocks noGrp="1"/>
          </p:cNvSpPr>
          <p:nvPr>
            <p:ph idx="1"/>
          </p:nvPr>
        </p:nvSpPr>
        <p:spPr>
          <a:xfrm>
            <a:off x="838200" y="1468582"/>
            <a:ext cx="10515600" cy="5186217"/>
          </a:xfrm>
        </p:spPr>
        <p:txBody>
          <a:bodyPr>
            <a:normAutofit/>
          </a:bodyPr>
          <a:lstStyle/>
          <a:p>
            <a:pPr lvl="1"/>
            <a:r>
              <a:rPr lang="en-US" sz="3600"/>
              <a:t>Documentation </a:t>
            </a:r>
          </a:p>
          <a:p>
            <a:pPr lvl="2"/>
            <a:r>
              <a:rPr lang="en-US" sz="3200"/>
              <a:t>Introductory thru expert level and reference</a:t>
            </a:r>
          </a:p>
          <a:p>
            <a:pPr lvl="1"/>
            <a:r>
              <a:rPr lang="en-US" sz="3600"/>
              <a:t>Community interaction</a:t>
            </a:r>
          </a:p>
          <a:p>
            <a:pPr lvl="2"/>
            <a:r>
              <a:rPr lang="en-US" sz="3200"/>
              <a:t>Bugs, suggestions, feedback</a:t>
            </a:r>
          </a:p>
          <a:p>
            <a:pPr lvl="2"/>
            <a:r>
              <a:rPr lang="en-US" sz="3200"/>
              <a:t>Technical background</a:t>
            </a:r>
          </a:p>
          <a:p>
            <a:pPr lvl="1"/>
            <a:r>
              <a:rPr lang="en-US" sz="3600"/>
              <a:t>Strategic advantage</a:t>
            </a:r>
          </a:p>
          <a:p>
            <a:pPr lvl="2"/>
            <a:r>
              <a:rPr lang="en-US" sz="3200"/>
              <a:t>Enhance adoption</a:t>
            </a:r>
          </a:p>
          <a:p>
            <a:pPr lvl="2"/>
            <a:r>
              <a:rPr lang="en-US" sz="3200"/>
              <a:t>Technical marketing</a:t>
            </a:r>
          </a:p>
          <a:p>
            <a:pPr lvl="1"/>
            <a:r>
              <a:rPr lang="en-US" sz="3600"/>
              <a:t>Connecting with YOU</a:t>
            </a:r>
          </a:p>
        </p:txBody>
      </p:sp>
    </p:spTree>
    <p:extLst>
      <p:ext uri="{BB962C8B-B14F-4D97-AF65-F5344CB8AC3E}">
        <p14:creationId xmlns:p14="http://schemas.microsoft.com/office/powerpoint/2010/main" val="3778086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a:xfrm>
            <a:off x="6907502" y="4133212"/>
            <a:ext cx="6179066" cy="1538883"/>
          </a:xfrm>
        </p:spPr>
        <p:txBody>
          <a:bodyPr/>
          <a:lstStyle/>
          <a:p>
            <a:r>
              <a:rPr lang="en-US" sz="10000"/>
              <a:t>Q&amp;A</a:t>
            </a:r>
          </a:p>
        </p:txBody>
      </p:sp>
      <p:pic>
        <p:nvPicPr>
          <p:cNvPr id="6" name="Picture 5" descr="Learn pathways and gridlines">
            <a:extLst>
              <a:ext uri="{FF2B5EF4-FFF2-40B4-BE49-F238E27FC236}">
                <a16:creationId xmlns:a16="http://schemas.microsoft.com/office/drawing/2014/main" id="{9E432045-F198-442D-9C73-D76BC309171A}"/>
              </a:ext>
            </a:extLst>
          </p:cNvPr>
          <p:cNvPicPr>
            <a:picLocks noChangeAspect="1"/>
          </p:cNvPicPr>
          <p:nvPr/>
        </p:nvPicPr>
        <p:blipFill>
          <a:blip r:embed="rId2"/>
          <a:stretch>
            <a:fillRect/>
          </a:stretch>
        </p:blipFill>
        <p:spPr>
          <a:xfrm>
            <a:off x="3569778" y="3594508"/>
            <a:ext cx="8622222" cy="3263492"/>
          </a:xfrm>
          <a:prstGeom prst="rect">
            <a:avLst/>
          </a:prstGeom>
        </p:spPr>
      </p:pic>
      <p:pic>
        <p:nvPicPr>
          <p:cNvPr id="12" name="Picture 11" descr="Learn pathways and gridlines">
            <a:extLst>
              <a:ext uri="{FF2B5EF4-FFF2-40B4-BE49-F238E27FC236}">
                <a16:creationId xmlns:a16="http://schemas.microsoft.com/office/drawing/2014/main" id="{76A1C01F-6EB2-498B-AC2A-76A2FC8BE7E6}"/>
              </a:ext>
            </a:extLst>
          </p:cNvPr>
          <p:cNvPicPr>
            <a:picLocks noChangeAspect="1"/>
          </p:cNvPicPr>
          <p:nvPr/>
        </p:nvPicPr>
        <p:blipFill>
          <a:blip r:embed="rId3"/>
          <a:stretch>
            <a:fillRect/>
          </a:stretch>
        </p:blipFill>
        <p:spPr>
          <a:xfrm>
            <a:off x="3952776" y="4688017"/>
            <a:ext cx="8186059" cy="2301552"/>
          </a:xfrm>
          <a:prstGeom prst="rect">
            <a:avLst/>
          </a:prstGeom>
        </p:spPr>
      </p:pic>
      <p:pic>
        <p:nvPicPr>
          <p:cNvPr id="3" name="Picture 2" descr="Developer Relations Content and Learning">
            <a:extLst>
              <a:ext uri="{FF2B5EF4-FFF2-40B4-BE49-F238E27FC236}">
                <a16:creationId xmlns:a16="http://schemas.microsoft.com/office/drawing/2014/main" id="{2E260FBC-B4E6-4253-BE59-5A06FCA0597F}"/>
              </a:ext>
            </a:extLst>
          </p:cNvPr>
          <p:cNvPicPr>
            <a:picLocks noChangeAspect="1"/>
          </p:cNvPicPr>
          <p:nvPr/>
        </p:nvPicPr>
        <p:blipFill>
          <a:blip r:embed="rId4"/>
          <a:stretch>
            <a:fillRect/>
          </a:stretch>
        </p:blipFill>
        <p:spPr>
          <a:xfrm>
            <a:off x="4626049" y="6560480"/>
            <a:ext cx="3254840" cy="102399"/>
          </a:xfrm>
          <a:prstGeom prst="rect">
            <a:avLst/>
          </a:prstGeom>
        </p:spPr>
      </p:pic>
      <p:sp>
        <p:nvSpPr>
          <p:cNvPr id="9" name="TextBox 8">
            <a:extLst>
              <a:ext uri="{FF2B5EF4-FFF2-40B4-BE49-F238E27FC236}">
                <a16:creationId xmlns:a16="http://schemas.microsoft.com/office/drawing/2014/main" id="{84DA7986-4A2D-44E6-B3C2-548DF31A5C48}"/>
              </a:ext>
            </a:extLst>
          </p:cNvPr>
          <p:cNvSpPr txBox="1"/>
          <p:nvPr/>
        </p:nvSpPr>
        <p:spPr>
          <a:xfrm>
            <a:off x="0" y="5657671"/>
            <a:ext cx="6762750" cy="1200329"/>
          </a:xfrm>
          <a:prstGeom prst="rect">
            <a:avLst/>
          </a:prstGeom>
          <a:noFill/>
        </p:spPr>
        <p:txBody>
          <a:bodyPr wrap="square">
            <a:spAutoFit/>
          </a:bodyPr>
          <a:lstStyle/>
          <a:p>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Twitter: </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hlinkClick r:id="rId5">
                  <a:extLst>
                    <a:ext uri="{A12FA001-AC4F-418D-AE19-62706E023703}">
                      <ahyp:hlinkClr xmlns:ahyp="http://schemas.microsoft.com/office/drawing/2018/hyperlinkcolor" val="tx"/>
                    </a:ext>
                  </a:extLst>
                </a:hlinkClick>
              </a:rPr>
              <a:t>@SQLDocs</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 </a:t>
            </a:r>
            <a:b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b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#PingMSFTDocs</a:t>
            </a:r>
            <a:endParaRPr lang="en-US" sz="1600"/>
          </a:p>
        </p:txBody>
      </p:sp>
    </p:spTree>
    <p:extLst>
      <p:ext uri="{BB962C8B-B14F-4D97-AF65-F5344CB8AC3E}">
        <p14:creationId xmlns:p14="http://schemas.microsoft.com/office/powerpoint/2010/main" val="2710700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a:xfrm>
            <a:off x="2867129" y="3084265"/>
            <a:ext cx="6179066" cy="1538883"/>
          </a:xfrm>
        </p:spPr>
        <p:txBody>
          <a:bodyPr/>
          <a:lstStyle/>
          <a:p>
            <a:r>
              <a:rPr lang="en-US" sz="10000"/>
              <a:t>Thank you</a:t>
            </a:r>
          </a:p>
        </p:txBody>
      </p:sp>
      <p:pic>
        <p:nvPicPr>
          <p:cNvPr id="4" name="Picture 3">
            <a:extLst>
              <a:ext uri="{FF2B5EF4-FFF2-40B4-BE49-F238E27FC236}">
                <a16:creationId xmlns:a16="http://schemas.microsoft.com/office/drawing/2014/main" id="{AA3ED2EA-A331-421D-A573-58E804D9711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2318" y="-26126"/>
            <a:ext cx="6539682" cy="3809524"/>
          </a:xfrm>
          <a:prstGeom prst="rect">
            <a:avLst/>
          </a:prstGeom>
        </p:spPr>
      </p:pic>
      <p:pic>
        <p:nvPicPr>
          <p:cNvPr id="6" name="Picture 5">
            <a:extLst>
              <a:ext uri="{FF2B5EF4-FFF2-40B4-BE49-F238E27FC236}">
                <a16:creationId xmlns:a16="http://schemas.microsoft.com/office/drawing/2014/main" id="{9E432045-F198-442D-9C73-D76BC309171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569778" y="3594508"/>
            <a:ext cx="8622222" cy="3263492"/>
          </a:xfrm>
          <a:prstGeom prst="rect">
            <a:avLst/>
          </a:prstGeom>
        </p:spPr>
      </p:pic>
      <p:pic>
        <p:nvPicPr>
          <p:cNvPr id="10" name="Picture 9">
            <a:extLst>
              <a:ext uri="{FF2B5EF4-FFF2-40B4-BE49-F238E27FC236}">
                <a16:creationId xmlns:a16="http://schemas.microsoft.com/office/drawing/2014/main" id="{97DA713C-55BF-4E9B-9ED0-DA8DEC39477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394736" y="11413"/>
            <a:ext cx="4797264" cy="3225952"/>
          </a:xfrm>
          <a:prstGeom prst="rect">
            <a:avLst/>
          </a:prstGeom>
        </p:spPr>
      </p:pic>
      <p:pic>
        <p:nvPicPr>
          <p:cNvPr id="12" name="Picture 11">
            <a:extLst>
              <a:ext uri="{FF2B5EF4-FFF2-40B4-BE49-F238E27FC236}">
                <a16:creationId xmlns:a16="http://schemas.microsoft.com/office/drawing/2014/main" id="{76A1C01F-6EB2-498B-AC2A-76A2FC8BE7E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952776" y="4688017"/>
            <a:ext cx="8186059" cy="2301552"/>
          </a:xfrm>
          <a:prstGeom prst="rect">
            <a:avLst/>
          </a:prstGeom>
        </p:spPr>
      </p:pic>
      <p:pic>
        <p:nvPicPr>
          <p:cNvPr id="3" name="Picture 2">
            <a:extLst>
              <a:ext uri="{FF2B5EF4-FFF2-40B4-BE49-F238E27FC236}">
                <a16:creationId xmlns:a16="http://schemas.microsoft.com/office/drawing/2014/main" id="{2E260FBC-B4E6-4253-BE59-5A06FCA0597F}"/>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50803" y="6656173"/>
            <a:ext cx="3254840" cy="102399"/>
          </a:xfrm>
          <a:prstGeom prst="rect">
            <a:avLst/>
          </a:prstGeom>
        </p:spPr>
      </p:pic>
      <p:sp>
        <p:nvSpPr>
          <p:cNvPr id="5" name="TextBox 4">
            <a:extLst>
              <a:ext uri="{FF2B5EF4-FFF2-40B4-BE49-F238E27FC236}">
                <a16:creationId xmlns:a16="http://schemas.microsoft.com/office/drawing/2014/main" id="{D06D948F-5002-48CD-A6D3-DDED473A1F26}"/>
              </a:ext>
            </a:extLst>
          </p:cNvPr>
          <p:cNvSpPr txBox="1"/>
          <p:nvPr/>
        </p:nvSpPr>
        <p:spPr>
          <a:xfrm>
            <a:off x="0" y="5657671"/>
            <a:ext cx="6762750" cy="1200329"/>
          </a:xfrm>
          <a:prstGeom prst="rect">
            <a:avLst/>
          </a:prstGeom>
          <a:noFill/>
        </p:spPr>
        <p:txBody>
          <a:bodyPr wrap="square">
            <a:spAutoFit/>
          </a:bodyPr>
          <a:lstStyle/>
          <a:p>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Twitter: </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hlinkClick r:id="rId8">
                  <a:extLst>
                    <a:ext uri="{A12FA001-AC4F-418D-AE19-62706E023703}">
                      <ahyp:hlinkClr xmlns:ahyp="http://schemas.microsoft.com/office/drawing/2018/hyperlinkcolor" val="tx"/>
                    </a:ext>
                  </a:extLst>
                </a:hlinkClick>
              </a:rPr>
              <a:t>@SQLDocs</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 </a:t>
            </a:r>
            <a:b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b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#PingMSFTDocs</a:t>
            </a:r>
            <a:endParaRPr lang="en-US" sz="1600"/>
          </a:p>
        </p:txBody>
      </p:sp>
    </p:spTree>
    <p:extLst>
      <p:ext uri="{BB962C8B-B14F-4D97-AF65-F5344CB8AC3E}">
        <p14:creationId xmlns:p14="http://schemas.microsoft.com/office/powerpoint/2010/main" val="2397626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eloper Relations Content and Learning">
            <a:extLst>
              <a:ext uri="{FF2B5EF4-FFF2-40B4-BE49-F238E27FC236}">
                <a16:creationId xmlns:a16="http://schemas.microsoft.com/office/drawing/2014/main" id="{E2140487-A913-4441-9C6E-7C8C445F627D}"/>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297454" y="1337601"/>
            <a:ext cx="6667500" cy="714094"/>
          </a:xfrm>
        </p:spPr>
        <p:txBody>
          <a:bodyPr/>
          <a:lstStyle/>
          <a:p>
            <a:r>
              <a:rPr lang="en-US" sz="5400">
                <a:latin typeface="Segoe UI Semibold (Headings)"/>
              </a:rPr>
              <a:t>Docs Tips &amp; Tricks</a:t>
            </a:r>
          </a:p>
        </p:txBody>
      </p:sp>
      <p:pic>
        <p:nvPicPr>
          <p:cNvPr id="2" name="Picture 1">
            <a:extLst>
              <a:ext uri="{FF2B5EF4-FFF2-40B4-BE49-F238E27FC236}">
                <a16:creationId xmlns:a16="http://schemas.microsoft.com/office/drawing/2014/main" id="{A17400B1-D8B4-4512-9558-B8BC4069DF0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5131157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69850"/>
            <a:ext cx="10515600" cy="1325563"/>
          </a:xfrm>
        </p:spPr>
        <p:txBody>
          <a:bodyPr>
            <a:normAutofit/>
          </a:bodyPr>
          <a:lstStyle/>
          <a:p>
            <a:r>
              <a:rPr lang="en-US" sz="4800"/>
              <a:t>Doc Navigation</a:t>
            </a:r>
          </a:p>
        </p:txBody>
      </p:sp>
      <p:pic>
        <p:nvPicPr>
          <p:cNvPr id="8" name="Picture 7">
            <a:extLst>
              <a:ext uri="{FF2B5EF4-FFF2-40B4-BE49-F238E27FC236}">
                <a16:creationId xmlns:a16="http://schemas.microsoft.com/office/drawing/2014/main" id="{40C5FC89-9EC2-476B-92EE-D5D179AAC15E}"/>
              </a:ext>
            </a:extLst>
          </p:cNvPr>
          <p:cNvPicPr>
            <a:picLocks noChangeAspect="1"/>
          </p:cNvPicPr>
          <p:nvPr/>
        </p:nvPicPr>
        <p:blipFill>
          <a:blip r:embed="rId3"/>
          <a:stretch>
            <a:fillRect/>
          </a:stretch>
        </p:blipFill>
        <p:spPr>
          <a:xfrm>
            <a:off x="0" y="1294004"/>
            <a:ext cx="12192000" cy="6670291"/>
          </a:xfrm>
          <a:prstGeom prst="rect">
            <a:avLst/>
          </a:prstGeom>
        </p:spPr>
      </p:pic>
    </p:spTree>
    <p:extLst>
      <p:ext uri="{BB962C8B-B14F-4D97-AF65-F5344CB8AC3E}">
        <p14:creationId xmlns:p14="http://schemas.microsoft.com/office/powerpoint/2010/main" val="2742791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0C1581-7C91-4ADD-99B2-5A8A7247E33B}"/>
              </a:ext>
            </a:extLst>
          </p:cNvPr>
          <p:cNvPicPr>
            <a:picLocks noChangeAspect="1"/>
          </p:cNvPicPr>
          <p:nvPr/>
        </p:nvPicPr>
        <p:blipFill>
          <a:blip r:embed="rId3"/>
          <a:stretch>
            <a:fillRect/>
          </a:stretch>
        </p:blipFill>
        <p:spPr>
          <a:xfrm>
            <a:off x="-7132939" y="0"/>
            <a:ext cx="19324939" cy="1057275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5476875" y="1981200"/>
            <a:ext cx="971550" cy="4191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15467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C6E8FD-985A-41F0-A4CF-2B9AD4657603}"/>
              </a:ext>
            </a:extLst>
          </p:cNvPr>
          <p:cNvPicPr>
            <a:picLocks noChangeAspect="1"/>
          </p:cNvPicPr>
          <p:nvPr/>
        </p:nvPicPr>
        <p:blipFill>
          <a:blip r:embed="rId3"/>
          <a:stretch>
            <a:fillRect/>
          </a:stretch>
        </p:blipFill>
        <p:spPr>
          <a:xfrm>
            <a:off x="-9709598" y="0"/>
            <a:ext cx="21901598" cy="1198245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6849314" y="751795"/>
            <a:ext cx="3285285" cy="47919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274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SharedWithUsers xmlns="12ff42f6-9a3e-4240-8117-2fa944783aba">
      <UserInfo>
        <DisplayName>Niveditha Narva</DisplayName>
        <AccountId>142</AccountId>
        <AccountType/>
      </UserInfo>
      <UserInfo>
        <DisplayName>Van To (SQL)</DisplayName>
        <AccountId>30</AccountId>
        <AccountType/>
      </UserInfo>
    </SharedWithUsers>
    <lcf76f155ced4ddcb4097134ff3c332f xmlns="6624e980-b10e-489d-b431-995c1ca06580">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17" ma:contentTypeDescription="Create a new document." ma:contentTypeScope="" ma:versionID="e5a8ef50fcdcabf5ed6b31e6e6ff21da">
  <xsd:schema xmlns:xsd="http://www.w3.org/2001/XMLSchema" xmlns:xs="http://www.w3.org/2001/XMLSchema" xmlns:p="http://schemas.microsoft.com/office/2006/metadata/properties" xmlns:ns1="http://schemas.microsoft.com/sharepoint/v3" xmlns:ns2="6624e980-b10e-489d-b431-995c1ca06580" xmlns:ns3="12ff42f6-9a3e-4240-8117-2fa944783aba" xmlns:ns4="230e9df3-be65-4c73-a93b-d1236ebd677e" targetNamespace="http://schemas.microsoft.com/office/2006/metadata/properties" ma:root="true" ma:fieldsID="3c9a7f7c120381ec63c0f2825c0998e9" ns1:_="" ns2:_="" ns3:_="" ns4:_="">
    <xsd:import namespace="http://schemas.microsoft.com/sharepoint/v3"/>
    <xsd:import namespace="6624e980-b10e-489d-b431-995c1ca06580"/>
    <xsd:import namespace="12ff42f6-9a3e-4240-8117-2fa944783ab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ocTags" ma:index="22" nillable="true" ma:displayName="MediaServiceDocTags" ma:hidden="true" ma:internalName="MediaServiceDocTag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62b0503-2bdb-4b2d-9a31-6b99714f1a5c}" ma:internalName="TaxCatchAll" ma:showField="CatchAllData" ma:web="12ff42f6-9a3e-4240-8117-2fa944783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2.xml><?xml version="1.0" encoding="utf-8"?>
<ds:datastoreItem xmlns:ds="http://schemas.openxmlformats.org/officeDocument/2006/customXml" ds:itemID="{C44A3D8B-A107-4B0D-B3BF-11EE02340FF6}">
  <ds:schemaRefs>
    <ds:schemaRef ds:uri="12ff42f6-9a3e-4240-8117-2fa944783aba"/>
    <ds:schemaRef ds:uri="230e9df3-be65-4c73-a93b-d1236ebd677e"/>
    <ds:schemaRef ds:uri="6624e980-b10e-489d-b431-995c1ca065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45BB305-34C8-49C6-B713-D719ABF1834F}"/>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51</Slides>
  <Notes>50</Notes>
  <HiddenSlides>1</HiddenSlides>
  <ScaleCrop>false</ScaleCrop>
  <HeadingPairs>
    <vt:vector size="4" baseType="variant">
      <vt:variant>
        <vt:lpstr>Theme</vt:lpstr>
      </vt:variant>
      <vt:variant>
        <vt:i4>4</vt:i4>
      </vt:variant>
      <vt:variant>
        <vt:lpstr>Slide Titles</vt:lpstr>
      </vt:variant>
      <vt:variant>
        <vt:i4>51</vt:i4>
      </vt:variant>
    </vt:vector>
  </HeadingPairs>
  <TitlesOfParts>
    <vt:vector size="55" baseType="lpstr">
      <vt:lpstr>Office Theme</vt:lpstr>
      <vt:lpstr>APEX Template 2017 </vt:lpstr>
      <vt:lpstr>1_9-51056_Build 2019 Keynote_Light Gray Template</vt:lpstr>
      <vt:lpstr>White Template</vt:lpstr>
      <vt:lpstr>Become a Contributor to Microsoft Docs as Code in GitHub</vt:lpstr>
      <vt:lpstr>Agenda</vt:lpstr>
      <vt:lpstr>Introductions</vt:lpstr>
      <vt:lpstr>Content &amp; Learning Vision</vt:lpstr>
      <vt:lpstr>What is DevRel?</vt:lpstr>
      <vt:lpstr>Docs Tips &amp; Tricks</vt:lpstr>
      <vt:lpstr>Doc Navigation</vt:lpstr>
      <vt:lpstr>Doc Navigation Save to Collections</vt:lpstr>
      <vt:lpstr>Doc Navigation Top Search Bar</vt:lpstr>
      <vt:lpstr>Doc Navigation Technology TOC    </vt:lpstr>
      <vt:lpstr>Doc Navigation TOC</vt:lpstr>
      <vt:lpstr>Doc Navigation with Anchors</vt:lpstr>
      <vt:lpstr>Versioning</vt:lpstr>
      <vt:lpstr>F1</vt:lpstr>
      <vt:lpstr>SQL Server offline help</vt:lpstr>
      <vt:lpstr>How to Contribute</vt:lpstr>
      <vt:lpstr>Anyone can contribute to Microsoft Docs! </vt:lpstr>
      <vt:lpstr>What’s a Doc Bug?</vt:lpstr>
      <vt:lpstr>Contribute via a GitHub Issue</vt:lpstr>
      <vt:lpstr>New GitHub Issue</vt:lpstr>
      <vt:lpstr>New GitHub Issue, Dark Theme</vt:lpstr>
      <vt:lpstr>GitHub Dark Theme</vt:lpstr>
      <vt:lpstr>Dark Theme in Docs.Microsoft.com too</vt:lpstr>
      <vt:lpstr>Contribute via a GitHub Pull Request (PR)</vt:lpstr>
      <vt:lpstr>GitHub Edit article Top</vt:lpstr>
      <vt:lpstr>GitHub Edit article Top</vt:lpstr>
      <vt:lpstr>GitHub Edit article</vt:lpstr>
      <vt:lpstr>GitHub Edit article bottom</vt:lpstr>
      <vt:lpstr>Pull Request Created</vt:lpstr>
      <vt:lpstr>Pull Request Created 1</vt:lpstr>
      <vt:lpstr>Pull Request Created 2</vt:lpstr>
      <vt:lpstr>Pull Request Created 3</vt:lpstr>
      <vt:lpstr>Pull Request Created 4</vt:lpstr>
      <vt:lpstr>Wrap-up</vt:lpstr>
      <vt:lpstr>Credit Due!</vt:lpstr>
      <vt:lpstr>Don’t be Afraid to Submit a PR!</vt:lpstr>
      <vt:lpstr>Localization/Translation Feedback </vt:lpstr>
      <vt:lpstr>GitHub Hosts  Microsoft Docs</vt:lpstr>
      <vt:lpstr>Docs Behind the Scenes</vt:lpstr>
      <vt:lpstr>GitHub Basics</vt:lpstr>
      <vt:lpstr>GitHub Basics 2</vt:lpstr>
      <vt:lpstr>GitHub Basics 3</vt:lpstr>
      <vt:lpstr>Resources on  Git and  GitHub from Learn</vt:lpstr>
      <vt:lpstr>What’s New in Docs?</vt:lpstr>
      <vt:lpstr>NEW: Recommended content in footer</vt:lpstr>
      <vt:lpstr>Certifications in the Docs profile</vt:lpstr>
      <vt:lpstr>MVPs: Docs and Learn Champion</vt:lpstr>
      <vt:lpstr>Microsoft Ignite 2021</vt:lpstr>
      <vt:lpstr>PASS Data Community Summit 2021 </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revision>1</cp:revision>
  <dcterms:created xsi:type="dcterms:W3CDTF">2020-11-05T15:01:44Z</dcterms:created>
  <dcterms:modified xsi:type="dcterms:W3CDTF">2021-10-14T00:15:18Z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y fmtid="{D5CDD505-2E9C-101B-9397-08002B2CF9AE}" pid="3" name="MediaServiceImageTags">
    <vt:lpwstr/>
  </property>
</Properties>
</file>